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6" r:id="rId39"/>
  </p:sldIdLst>
  <p:sldSz cx="9144000" cy="5143500" type="screen16x9"/>
  <p:notesSz cx="6858000" cy="9144000"/>
  <p:embeddedFontLst>
    <p:embeddedFont>
      <p:font typeface="Crimson Text" panose="020B0604020202020204" charset="0"/>
      <p:regular r:id="rId41"/>
      <p:bold r:id="rId42"/>
      <p:italic r:id="rId43"/>
      <p:boldItalic r:id="rId44"/>
    </p:embeddedFont>
    <p:embeddedFont>
      <p:font typeface="Gill Sans" panose="020B0604020202020204" charset="0"/>
      <p:regular r:id="rId45"/>
      <p:bold r:id="rId46"/>
    </p:embeddedFont>
    <p:embeddedFont>
      <p:font typeface="Montserrat" panose="00000500000000000000" pitchFamily="2" charset="0"/>
      <p:regular r:id="rId47"/>
      <p:bold r:id="rId48"/>
      <p:italic r:id="rId49"/>
      <p:boldItalic r:id="rId50"/>
    </p:embeddedFont>
    <p:embeddedFont>
      <p:font typeface="Russo One" panose="020B0604020202020204" charset="0"/>
      <p:regular r:id="rId51"/>
    </p:embeddedFont>
    <p:embeddedFont>
      <p:font typeface="Verdana" panose="020B0604030504040204" pitchFamily="34" charset="0"/>
      <p:regular r:id="rId52"/>
      <p:bold r:id="rId53"/>
      <p:italic r:id="rId54"/>
      <p:boldItalic r:id="rId55"/>
    </p:embeddedFont>
    <p:embeddedFont>
      <p:font typeface="Vidaloka" panose="020B0604020202020204" charset="0"/>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hammed Mostaf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60E28-835E-4661-97F2-64A18FC335CC}">
  <a:tblStyle styleId="{DCC60E28-835E-4661-97F2-64A18FC335C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e4e99dc46c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g2e4e99dc46c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e4e99dc46c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2e4e99dc46c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4e99dc46c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e4e99dc46c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5" name="Google Shape;25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e4e99dc46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g2e4e99dc46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e4e99dc46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2e4e99dc46c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82"/>
        <p:cNvGrpSpPr/>
        <p:nvPr/>
      </p:nvGrpSpPr>
      <p:grpSpPr>
        <a:xfrm>
          <a:off x="0" y="0"/>
          <a:ext cx="0" cy="0"/>
          <a:chOff x="0" y="0"/>
          <a:chExt cx="0" cy="0"/>
        </a:xfrm>
      </p:grpSpPr>
      <p:cxnSp>
        <p:nvCxnSpPr>
          <p:cNvPr id="83" name="Google Shape;83;p12"/>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4" name="Google Shape;84;p12"/>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5" name="Google Shape;85;p1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86" name="Google Shape;86;p1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87"/>
        <p:cNvGrpSpPr/>
        <p:nvPr/>
      </p:nvGrpSpPr>
      <p:grpSpPr>
        <a:xfrm>
          <a:off x="0" y="0"/>
          <a:ext cx="0" cy="0"/>
          <a:chOff x="0" y="0"/>
          <a:chExt cx="0" cy="0"/>
        </a:xfrm>
      </p:grpSpPr>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89" name="Google Shape;89;p1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0" name="Google Shape;90;p1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91"/>
        <p:cNvGrpSpPr/>
        <p:nvPr/>
      </p:nvGrpSpPr>
      <p:grpSpPr>
        <a:xfrm>
          <a:off x="0" y="0"/>
          <a:ext cx="0" cy="0"/>
          <a:chOff x="0" y="0"/>
          <a:chExt cx="0" cy="0"/>
        </a:xfrm>
      </p:grpSpPr>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94" name="Google Shape;94;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5" name="Google Shape;95;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6" name="Google Shape;96;p14"/>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97" name="Google Shape;97;p14"/>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3225" y="445025"/>
            <a:ext cx="3583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7" name="Google Shape;17;p3"/>
          <p:cNvSpPr txBox="1">
            <a:spLocks noGrp="1"/>
          </p:cNvSpPr>
          <p:nvPr>
            <p:ph type="subTitle" idx="1"/>
          </p:nvPr>
        </p:nvSpPr>
        <p:spPr>
          <a:xfrm>
            <a:off x="50010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18" name="Google Shape;18;p3"/>
          <p:cNvSpPr txBox="1">
            <a:spLocks noGrp="1"/>
          </p:cNvSpPr>
          <p:nvPr>
            <p:ph type="subTitle" idx="2"/>
          </p:nvPr>
        </p:nvSpPr>
        <p:spPr>
          <a:xfrm>
            <a:off x="50010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9" name="Google Shape;19;p3"/>
          <p:cNvSpPr txBox="1">
            <a:spLocks noGrp="1"/>
          </p:cNvSpPr>
          <p:nvPr>
            <p:ph type="subTitle" idx="3"/>
          </p:nvPr>
        </p:nvSpPr>
        <p:spPr>
          <a:xfrm>
            <a:off x="1655200" y="194292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0" name="Google Shape;20;p3"/>
          <p:cNvSpPr txBox="1">
            <a:spLocks noGrp="1"/>
          </p:cNvSpPr>
          <p:nvPr>
            <p:ph type="subTitle" idx="4"/>
          </p:nvPr>
        </p:nvSpPr>
        <p:spPr>
          <a:xfrm>
            <a:off x="1655200" y="2255100"/>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1" name="Google Shape;21;p3"/>
          <p:cNvSpPr txBox="1">
            <a:spLocks noGrp="1"/>
          </p:cNvSpPr>
          <p:nvPr>
            <p:ph type="subTitle" idx="5"/>
          </p:nvPr>
        </p:nvSpPr>
        <p:spPr>
          <a:xfrm>
            <a:off x="50010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2" name="Google Shape;22;p3"/>
          <p:cNvSpPr txBox="1">
            <a:spLocks noGrp="1"/>
          </p:cNvSpPr>
          <p:nvPr>
            <p:ph type="subTitle" idx="6"/>
          </p:nvPr>
        </p:nvSpPr>
        <p:spPr>
          <a:xfrm>
            <a:off x="500100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 name="Google Shape;23;p3"/>
          <p:cNvSpPr txBox="1">
            <a:spLocks noGrp="1"/>
          </p:cNvSpPr>
          <p:nvPr>
            <p:ph type="subTitle" idx="7"/>
          </p:nvPr>
        </p:nvSpPr>
        <p:spPr>
          <a:xfrm>
            <a:off x="1655200" y="37239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sz="2100" b="1"/>
            </a:lvl2pPr>
            <a:lvl3pPr lvl="2" algn="ctr">
              <a:lnSpc>
                <a:spcPct val="115000"/>
              </a:lnSpc>
              <a:spcBef>
                <a:spcPts val="0"/>
              </a:spcBef>
              <a:spcAft>
                <a:spcPts val="0"/>
              </a:spcAft>
              <a:buSzPts val="2100"/>
              <a:buNone/>
              <a:defRPr sz="2100" b="1"/>
            </a:lvl3pPr>
            <a:lvl4pPr lvl="3" algn="ctr">
              <a:lnSpc>
                <a:spcPct val="115000"/>
              </a:lnSpc>
              <a:spcBef>
                <a:spcPts val="0"/>
              </a:spcBef>
              <a:spcAft>
                <a:spcPts val="0"/>
              </a:spcAft>
              <a:buSzPts val="2100"/>
              <a:buNone/>
              <a:defRPr sz="2100" b="1"/>
            </a:lvl4pPr>
            <a:lvl5pPr lvl="4" algn="ctr">
              <a:lnSpc>
                <a:spcPct val="115000"/>
              </a:lnSpc>
              <a:spcBef>
                <a:spcPts val="0"/>
              </a:spcBef>
              <a:spcAft>
                <a:spcPts val="0"/>
              </a:spcAft>
              <a:buSzPts val="2100"/>
              <a:buNone/>
              <a:defRPr sz="2100" b="1"/>
            </a:lvl5pPr>
            <a:lvl6pPr lvl="5" algn="ctr">
              <a:lnSpc>
                <a:spcPct val="115000"/>
              </a:lnSpc>
              <a:spcBef>
                <a:spcPts val="0"/>
              </a:spcBef>
              <a:spcAft>
                <a:spcPts val="0"/>
              </a:spcAft>
              <a:buSzPts val="2100"/>
              <a:buNone/>
              <a:defRPr sz="2100" b="1"/>
            </a:lvl6pPr>
            <a:lvl7pPr lvl="6" algn="ctr">
              <a:lnSpc>
                <a:spcPct val="115000"/>
              </a:lnSpc>
              <a:spcBef>
                <a:spcPts val="0"/>
              </a:spcBef>
              <a:spcAft>
                <a:spcPts val="0"/>
              </a:spcAft>
              <a:buSzPts val="2100"/>
              <a:buNone/>
              <a:defRPr sz="2100" b="1"/>
            </a:lvl7pPr>
            <a:lvl8pPr lvl="7" algn="ctr">
              <a:lnSpc>
                <a:spcPct val="115000"/>
              </a:lnSpc>
              <a:spcBef>
                <a:spcPts val="0"/>
              </a:spcBef>
              <a:spcAft>
                <a:spcPts val="0"/>
              </a:spcAft>
              <a:buSzPts val="2100"/>
              <a:buNone/>
              <a:defRPr sz="2100" b="1"/>
            </a:lvl8pPr>
            <a:lvl9pPr lvl="8" algn="ctr">
              <a:lnSpc>
                <a:spcPct val="115000"/>
              </a:lnSpc>
              <a:spcBef>
                <a:spcPts val="0"/>
              </a:spcBef>
              <a:spcAft>
                <a:spcPts val="0"/>
              </a:spcAft>
              <a:buSzPts val="2100"/>
              <a:buNone/>
              <a:defRPr sz="2100" b="1"/>
            </a:lvl9pPr>
          </a:lstStyle>
          <a:p>
            <a:endParaRPr/>
          </a:p>
        </p:txBody>
      </p:sp>
      <p:sp>
        <p:nvSpPr>
          <p:cNvPr id="24" name="Google Shape;24;p3"/>
          <p:cNvSpPr txBox="1">
            <a:spLocks noGrp="1"/>
          </p:cNvSpPr>
          <p:nvPr>
            <p:ph type="subTitle" idx="8"/>
          </p:nvPr>
        </p:nvSpPr>
        <p:spPr>
          <a:xfrm>
            <a:off x="1655250" y="40361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5" name="Google Shape;25;p3"/>
          <p:cNvSpPr txBox="1">
            <a:spLocks noGrp="1"/>
          </p:cNvSpPr>
          <p:nvPr>
            <p:ph type="title" idx="9"/>
          </p:nvPr>
        </p:nvSpPr>
        <p:spPr>
          <a:xfrm>
            <a:off x="23786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6" name="Google Shape;26;p3"/>
          <p:cNvSpPr txBox="1">
            <a:spLocks noGrp="1"/>
          </p:cNvSpPr>
          <p:nvPr>
            <p:ph type="title" idx="13"/>
          </p:nvPr>
        </p:nvSpPr>
        <p:spPr>
          <a:xfrm>
            <a:off x="5724450" y="130358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7" name="Google Shape;27;p3"/>
          <p:cNvSpPr txBox="1">
            <a:spLocks noGrp="1"/>
          </p:cNvSpPr>
          <p:nvPr>
            <p:ph type="title" idx="14"/>
          </p:nvPr>
        </p:nvSpPr>
        <p:spPr>
          <a:xfrm>
            <a:off x="237870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28" name="Google Shape;28;p3"/>
          <p:cNvSpPr txBox="1">
            <a:spLocks noGrp="1"/>
          </p:cNvSpPr>
          <p:nvPr>
            <p:ph type="title" idx="15"/>
          </p:nvPr>
        </p:nvSpPr>
        <p:spPr>
          <a:xfrm>
            <a:off x="5724450" y="3082738"/>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a:endParaRPr/>
          </a:p>
        </p:txBody>
      </p:sp>
      <p:cxnSp>
        <p:nvCxnSpPr>
          <p:cNvPr id="29" name="Google Shape;29;p3"/>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0" name="Google Shape;30;p3"/>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2714550" y="2366272"/>
            <a:ext cx="3714900" cy="818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3" name="Google Shape;33;p4"/>
          <p:cNvSpPr txBox="1">
            <a:spLocks noGrp="1"/>
          </p:cNvSpPr>
          <p:nvPr>
            <p:ph type="title" idx="2"/>
          </p:nvPr>
        </p:nvSpPr>
        <p:spPr>
          <a:xfrm>
            <a:off x="3746550" y="1339163"/>
            <a:ext cx="1650900" cy="978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sz="6000" b="1"/>
            </a:lvl2pPr>
            <a:lvl3pPr lvl="2" algn="ctr">
              <a:lnSpc>
                <a:spcPct val="100000"/>
              </a:lnSpc>
              <a:spcBef>
                <a:spcPts val="0"/>
              </a:spcBef>
              <a:spcAft>
                <a:spcPts val="0"/>
              </a:spcAft>
              <a:buSzPts val="6000"/>
              <a:buNone/>
              <a:defRPr sz="6000" b="1"/>
            </a:lvl3pPr>
            <a:lvl4pPr lvl="3" algn="ctr">
              <a:lnSpc>
                <a:spcPct val="100000"/>
              </a:lnSpc>
              <a:spcBef>
                <a:spcPts val="0"/>
              </a:spcBef>
              <a:spcAft>
                <a:spcPts val="0"/>
              </a:spcAft>
              <a:buSzPts val="6000"/>
              <a:buNone/>
              <a:defRPr sz="6000" b="1"/>
            </a:lvl4pPr>
            <a:lvl5pPr lvl="4" algn="ctr">
              <a:lnSpc>
                <a:spcPct val="100000"/>
              </a:lnSpc>
              <a:spcBef>
                <a:spcPts val="0"/>
              </a:spcBef>
              <a:spcAft>
                <a:spcPts val="0"/>
              </a:spcAft>
              <a:buSzPts val="6000"/>
              <a:buNone/>
              <a:defRPr sz="6000" b="1"/>
            </a:lvl5pPr>
            <a:lvl6pPr lvl="5" algn="ctr">
              <a:lnSpc>
                <a:spcPct val="100000"/>
              </a:lnSpc>
              <a:spcBef>
                <a:spcPts val="0"/>
              </a:spcBef>
              <a:spcAft>
                <a:spcPts val="0"/>
              </a:spcAft>
              <a:buSzPts val="6000"/>
              <a:buNone/>
              <a:defRPr sz="6000" b="1"/>
            </a:lvl6pPr>
            <a:lvl7pPr lvl="6" algn="ctr">
              <a:lnSpc>
                <a:spcPct val="100000"/>
              </a:lnSpc>
              <a:spcBef>
                <a:spcPts val="0"/>
              </a:spcBef>
              <a:spcAft>
                <a:spcPts val="0"/>
              </a:spcAft>
              <a:buSzPts val="6000"/>
              <a:buNone/>
              <a:defRPr sz="6000" b="1"/>
            </a:lvl7pPr>
            <a:lvl8pPr lvl="7" algn="ctr">
              <a:lnSpc>
                <a:spcPct val="100000"/>
              </a:lnSpc>
              <a:spcBef>
                <a:spcPts val="0"/>
              </a:spcBef>
              <a:spcAft>
                <a:spcPts val="0"/>
              </a:spcAft>
              <a:buSzPts val="6000"/>
              <a:buNone/>
              <a:defRPr sz="6000" b="1"/>
            </a:lvl8pPr>
            <a:lvl9pPr lvl="8" algn="ctr">
              <a:lnSpc>
                <a:spcPct val="100000"/>
              </a:lnSpc>
              <a:spcBef>
                <a:spcPts val="0"/>
              </a:spcBef>
              <a:spcAft>
                <a:spcPts val="0"/>
              </a:spcAft>
              <a:buSzPts val="6000"/>
              <a:buNone/>
              <a:defRPr sz="6000" b="1"/>
            </a:lvl9pPr>
          </a:lstStyle>
          <a:p>
            <a:endParaRPr/>
          </a:p>
        </p:txBody>
      </p:sp>
      <p:sp>
        <p:nvSpPr>
          <p:cNvPr id="34" name="Google Shape;34;p4"/>
          <p:cNvSpPr txBox="1">
            <a:spLocks noGrp="1"/>
          </p:cNvSpPr>
          <p:nvPr>
            <p:ph type="subTitle" idx="1"/>
          </p:nvPr>
        </p:nvSpPr>
        <p:spPr>
          <a:xfrm>
            <a:off x="2291400" y="3076675"/>
            <a:ext cx="4561200" cy="393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35" name="Google Shape;35;p4"/>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6" name="Google Shape;36;p4"/>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37" name="Google Shape;37;p4"/>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38" name="Google Shape;38;p4"/>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1">
  <p:cSld name="CUSTOM_12">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699900" y="2821263"/>
            <a:ext cx="4323000" cy="497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2pPr>
            <a:lvl3pPr lvl="2"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3pPr>
            <a:lvl4pPr lvl="3"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4pPr>
            <a:lvl5pPr lvl="4"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5pPr>
            <a:lvl6pPr lvl="5"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6pPr>
            <a:lvl7pPr lvl="6"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7pPr>
            <a:lvl8pPr lvl="7"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8pPr>
            <a:lvl9pPr lvl="8" algn="ctr">
              <a:lnSpc>
                <a:spcPct val="100000"/>
              </a:lnSpc>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41" name="Google Shape;41;p5"/>
          <p:cNvSpPr txBox="1">
            <a:spLocks noGrp="1"/>
          </p:cNvSpPr>
          <p:nvPr>
            <p:ph type="subTitle" idx="1"/>
          </p:nvPr>
        </p:nvSpPr>
        <p:spPr>
          <a:xfrm>
            <a:off x="699900" y="1675902"/>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42" name="Google Shape;42;p5"/>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3" name="Google Shape;43;p5"/>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44" name="Google Shape;44;p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45" name="Google Shape;45;p5"/>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4">
  <p:cSld name="CUSTOM_21">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5310925" y="962565"/>
            <a:ext cx="3123000" cy="225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8" name="Google Shape;48;p6"/>
          <p:cNvSpPr txBox="1">
            <a:spLocks noGrp="1"/>
          </p:cNvSpPr>
          <p:nvPr>
            <p:ph type="subTitle" idx="1"/>
          </p:nvPr>
        </p:nvSpPr>
        <p:spPr>
          <a:xfrm>
            <a:off x="5310925" y="3400935"/>
            <a:ext cx="3013500" cy="78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a:solidFill>
                  <a:schemeClr val="dk1"/>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a:endParaRPr/>
          </a:p>
        </p:txBody>
      </p:sp>
      <p:cxnSp>
        <p:nvCxnSpPr>
          <p:cNvPr id="49" name="Google Shape;49;p6"/>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0" name="Google Shape;50;p6"/>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1" name="Google Shape;51;p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2" name="Google Shape;52;p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3" name="Google Shape;53;p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54" name="Google Shape;54;p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1122500" y="1073000"/>
            <a:ext cx="6899100" cy="2856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cxnSp>
        <p:nvCxnSpPr>
          <p:cNvPr id="57" name="Google Shape;57;p7"/>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8" name="Google Shape;58;p7"/>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59" name="Google Shape;59;p7"/>
          <p:cNvCxnSpPr/>
          <p:nvPr/>
        </p:nvCxnSpPr>
        <p:spPr>
          <a:xfrm flipH="1">
            <a:off x="7093250" y="3935075"/>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60" name="Google Shape;60;p7"/>
          <p:cNvCxnSpPr/>
          <p:nvPr/>
        </p:nvCxnSpPr>
        <p:spPr>
          <a:xfrm flipH="1">
            <a:off x="-420450" y="-121600"/>
            <a:ext cx="2332800" cy="1347000"/>
          </a:xfrm>
          <a:prstGeom prst="curvedConnector3">
            <a:avLst>
              <a:gd name="adj1" fmla="val 50000"/>
            </a:avLst>
          </a:prstGeom>
          <a:noFill/>
          <a:ln w="28575" cap="flat" cmpd="sng">
            <a:solidFill>
              <a:schemeClr val="accent2"/>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1">
  <p:cSld name="CUSTOM_6">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2592925" y="71460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63" name="Google Shape;63;p8"/>
          <p:cNvSpPr txBox="1">
            <a:spLocks noGrp="1"/>
          </p:cNvSpPr>
          <p:nvPr>
            <p:ph type="subTitle" idx="1"/>
          </p:nvPr>
        </p:nvSpPr>
        <p:spPr>
          <a:xfrm>
            <a:off x="2364984" y="134640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4" name="Google Shape;64;p8"/>
          <p:cNvSpPr txBox="1">
            <a:spLocks noGrp="1"/>
          </p:cNvSpPr>
          <p:nvPr>
            <p:ph type="title" idx="2"/>
          </p:nvPr>
        </p:nvSpPr>
        <p:spPr>
          <a:xfrm>
            <a:off x="2592925" y="2063025"/>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65" name="Google Shape;65;p8"/>
          <p:cNvSpPr txBox="1">
            <a:spLocks noGrp="1"/>
          </p:cNvSpPr>
          <p:nvPr>
            <p:ph type="subTitle" idx="3"/>
          </p:nvPr>
        </p:nvSpPr>
        <p:spPr>
          <a:xfrm>
            <a:off x="2364984" y="2694825"/>
            <a:ext cx="4414200" cy="377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66" name="Google Shape;66;p8"/>
          <p:cNvSpPr txBox="1">
            <a:spLocks noGrp="1"/>
          </p:cNvSpPr>
          <p:nvPr>
            <p:ph type="title" idx="4"/>
          </p:nvPr>
        </p:nvSpPr>
        <p:spPr>
          <a:xfrm>
            <a:off x="2592925" y="3411450"/>
            <a:ext cx="39582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endParaRPr/>
          </a:p>
        </p:txBody>
      </p:sp>
      <p:sp>
        <p:nvSpPr>
          <p:cNvPr id="67" name="Google Shape;67;p8"/>
          <p:cNvSpPr txBox="1">
            <a:spLocks noGrp="1"/>
          </p:cNvSpPr>
          <p:nvPr>
            <p:ph type="subTitle" idx="5"/>
          </p:nvPr>
        </p:nvSpPr>
        <p:spPr>
          <a:xfrm>
            <a:off x="2364950" y="4043250"/>
            <a:ext cx="4414200" cy="377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cxnSp>
        <p:nvCxnSpPr>
          <p:cNvPr id="68" name="Google Shape;68;p8"/>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69" name="Google Shape;69;p8"/>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70"/>
        <p:cNvGrpSpPr/>
        <p:nvPr/>
      </p:nvGrpSpPr>
      <p:grpSpPr>
        <a:xfrm>
          <a:off x="0" y="0"/>
          <a:ext cx="0" cy="0"/>
          <a:chOff x="0" y="0"/>
          <a:chExt cx="0" cy="0"/>
        </a:xfrm>
      </p:grpSpPr>
      <p:cxnSp>
        <p:nvCxnSpPr>
          <p:cNvPr id="71" name="Google Shape;71;p9"/>
          <p:cNvCxnSpPr/>
          <p:nvPr/>
        </p:nvCxnSpPr>
        <p:spPr>
          <a:xfrm>
            <a:off x="-72550" y="27410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2" name="Google Shape;72;p9"/>
          <p:cNvCxnSpPr/>
          <p:nvPr/>
        </p:nvCxnSpPr>
        <p:spPr>
          <a:xfrm>
            <a:off x="-72550" y="4877450"/>
            <a:ext cx="9287400" cy="0"/>
          </a:xfrm>
          <a:prstGeom prst="straightConnector1">
            <a:avLst/>
          </a:prstGeom>
          <a:noFill/>
          <a:ln w="28575" cap="flat" cmpd="sng">
            <a:solidFill>
              <a:schemeClr val="accent1"/>
            </a:solidFill>
            <a:prstDash val="solid"/>
            <a:round/>
            <a:headEnd type="none" w="sm" len="sm"/>
            <a:tailEnd type="none" w="sm" len="sm"/>
          </a:ln>
        </p:spPr>
      </p:cxnSp>
      <p:cxnSp>
        <p:nvCxnSpPr>
          <p:cNvPr id="73" name="Google Shape;73;p9"/>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4" name="Google Shape;74;p9"/>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5" name="Google Shape;75;p9"/>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cxnSp>
        <p:nvCxnSpPr>
          <p:cNvPr id="76" name="Google Shape;76;p9"/>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sm" len="sm"/>
            <a:tailEnd type="none" w="sm" len="sm"/>
          </a:ln>
        </p:spPr>
      </p:cxnSp>
      <p:sp>
        <p:nvSpPr>
          <p:cNvPr id="77" name="Google Shape;77;p9"/>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ata.mendeley.com/datasets/zkwgkjkjn9/2"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9.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ctrTitle"/>
          </p:nvPr>
        </p:nvSpPr>
        <p:spPr>
          <a:xfrm>
            <a:off x="2364205" y="520288"/>
            <a:ext cx="3747836" cy="908385"/>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2800" b="1" dirty="0">
                <a:solidFill>
                  <a:schemeClr val="dk1"/>
                </a:solidFill>
                <a:latin typeface="Vidaloka"/>
                <a:ea typeface="Vidaloka"/>
                <a:cs typeface="Vidaloka"/>
                <a:sym typeface="Vidaloka"/>
              </a:rPr>
              <a:t>GAS LEAKAGE DETECTION</a:t>
            </a:r>
            <a:endParaRPr sz="2800" b="1" dirty="0">
              <a:solidFill>
                <a:schemeClr val="dk1"/>
              </a:solidFill>
              <a:latin typeface="Vidaloka"/>
              <a:ea typeface="Vidaloka"/>
              <a:cs typeface="Vidaloka"/>
              <a:sym typeface="Vidaloka"/>
            </a:endParaRPr>
          </a:p>
        </p:txBody>
      </p:sp>
      <p:pic>
        <p:nvPicPr>
          <p:cNvPr id="103" name="Google Shape;103;p15" descr="A blue circle with white text and a symbol on it&#10;&#10;Description automatically generated"/>
          <p:cNvPicPr preferRelativeResize="0"/>
          <p:nvPr/>
        </p:nvPicPr>
        <p:blipFill rotWithShape="1">
          <a:blip r:embed="rId3">
            <a:alphaModFix/>
          </a:blip>
          <a:srcRect/>
          <a:stretch/>
        </p:blipFill>
        <p:spPr>
          <a:xfrm>
            <a:off x="7582537" y="402694"/>
            <a:ext cx="1218562" cy="1218562"/>
          </a:xfrm>
          <a:prstGeom prst="rect">
            <a:avLst/>
          </a:prstGeom>
          <a:noFill/>
          <a:ln>
            <a:noFill/>
          </a:ln>
        </p:spPr>
      </p:pic>
      <p:sp>
        <p:nvSpPr>
          <p:cNvPr id="104" name="Google Shape;104;p15"/>
          <p:cNvSpPr txBox="1"/>
          <p:nvPr/>
        </p:nvSpPr>
        <p:spPr>
          <a:xfrm>
            <a:off x="2243889" y="1455937"/>
            <a:ext cx="413284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Vidaloka"/>
                <a:ea typeface="Vidaloka"/>
                <a:cs typeface="Vidaloka"/>
                <a:sym typeface="Vidaloka"/>
              </a:rPr>
              <a:t>Supervised by : Dr. </a:t>
            </a:r>
            <a:r>
              <a:rPr lang="en-US" sz="1400" b="0" i="0" u="none" strike="noStrike" cap="none" dirty="0" err="1">
                <a:solidFill>
                  <a:srgbClr val="000000"/>
                </a:solidFill>
                <a:latin typeface="Vidaloka"/>
                <a:ea typeface="Vidaloka"/>
                <a:cs typeface="Vidaloka"/>
                <a:sym typeface="Vidaloka"/>
              </a:rPr>
              <a:t>Amany</a:t>
            </a:r>
            <a:r>
              <a:rPr lang="en-US" sz="1400" b="0" i="0" u="none" strike="noStrike" cap="none" dirty="0">
                <a:solidFill>
                  <a:srgbClr val="000000"/>
                </a:solidFill>
                <a:latin typeface="Vidaloka"/>
                <a:ea typeface="Vidaloka"/>
                <a:cs typeface="Vidaloka"/>
                <a:sym typeface="Vidaloka"/>
              </a:rPr>
              <a:t> Magdy Mohamed</a:t>
            </a:r>
            <a:endParaRPr dirty="0"/>
          </a:p>
          <a:p>
            <a:pPr marL="0" marR="0" lvl="0" indent="0" algn="ctr" rtl="0">
              <a:lnSpc>
                <a:spcPct val="100000"/>
              </a:lnSpc>
              <a:spcBef>
                <a:spcPts val="0"/>
              </a:spcBef>
              <a:spcAft>
                <a:spcPts val="0"/>
              </a:spcAft>
              <a:buNone/>
            </a:pPr>
            <a:r>
              <a:rPr lang="en-US" sz="1400" b="0" i="0" u="none" strike="noStrike" cap="none" dirty="0">
                <a:solidFill>
                  <a:srgbClr val="000000"/>
                </a:solidFill>
                <a:latin typeface="Vidaloka"/>
                <a:ea typeface="Vidaloka"/>
                <a:cs typeface="Vidaloka"/>
                <a:sym typeface="Vidaloka"/>
              </a:rPr>
              <a:t>	                 TA. Mohamed Mostafa Saad</a:t>
            </a:r>
            <a:endParaRPr dirty="0"/>
          </a:p>
        </p:txBody>
      </p:sp>
      <p:sp>
        <p:nvSpPr>
          <p:cNvPr id="105" name="Google Shape;105;p15"/>
          <p:cNvSpPr txBox="1"/>
          <p:nvPr/>
        </p:nvSpPr>
        <p:spPr>
          <a:xfrm>
            <a:off x="1680411" y="2037199"/>
            <a:ext cx="3392905"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Vidaloka"/>
                <a:ea typeface="Vidaloka"/>
                <a:cs typeface="Vidaloka"/>
                <a:sym typeface="Vidaloka"/>
              </a:rPr>
              <a:t>Implemented by:</a:t>
            </a:r>
            <a:endParaRPr/>
          </a:p>
        </p:txBody>
      </p:sp>
      <p:graphicFrame>
        <p:nvGraphicFramePr>
          <p:cNvPr id="106" name="Google Shape;106;p15"/>
          <p:cNvGraphicFramePr/>
          <p:nvPr/>
        </p:nvGraphicFramePr>
        <p:xfrm>
          <a:off x="1680411" y="2314198"/>
          <a:ext cx="5388150" cy="2438480"/>
        </p:xfrm>
        <a:graphic>
          <a:graphicData uri="http://schemas.openxmlformats.org/drawingml/2006/table">
            <a:tbl>
              <a:tblPr firstRow="1" bandRow="1">
                <a:noFill/>
                <a:tableStyleId>{DCC60E28-835E-4661-97F2-64A18FC335CC}</a:tableStyleId>
              </a:tblPr>
              <a:tblGrid>
                <a:gridCol w="2694075">
                  <a:extLst>
                    <a:ext uri="{9D8B030D-6E8A-4147-A177-3AD203B41FA5}">
                      <a16:colId xmlns:a16="http://schemas.microsoft.com/office/drawing/2014/main" val="20000"/>
                    </a:ext>
                  </a:extLst>
                </a:gridCol>
                <a:gridCol w="2694075">
                  <a:extLst>
                    <a:ext uri="{9D8B030D-6E8A-4147-A177-3AD203B41FA5}">
                      <a16:colId xmlns:a16="http://schemas.microsoft.com/office/drawing/2014/main" val="20001"/>
                    </a:ext>
                  </a:extLst>
                </a:gridCol>
              </a:tblGrid>
              <a:tr h="266425">
                <a:tc>
                  <a:txBody>
                    <a:bodyPr/>
                    <a:lstStyle/>
                    <a:p>
                      <a:pPr marL="0" marR="0" lvl="0" indent="0" algn="ctr" rtl="0">
                        <a:lnSpc>
                          <a:spcPct val="100000"/>
                        </a:lnSpc>
                        <a:spcBef>
                          <a:spcPts val="0"/>
                        </a:spcBef>
                        <a:spcAft>
                          <a:spcPts val="0"/>
                        </a:spcAft>
                        <a:buNone/>
                      </a:pPr>
                      <a:r>
                        <a:rPr lang="en-US" sz="1400" b="1" u="none" strike="noStrike" cap="none">
                          <a:latin typeface="Vidaloka"/>
                          <a:ea typeface="Vidaloka"/>
                          <a:cs typeface="Vidaloka"/>
                          <a:sym typeface="Vidaloka"/>
                        </a:rPr>
                        <a:t>Student </a:t>
                      </a:r>
                      <a:r>
                        <a:rPr lang="en-US" b="1">
                          <a:latin typeface="Vidaloka"/>
                          <a:ea typeface="Vidaloka"/>
                          <a:cs typeface="Vidaloka"/>
                          <a:sym typeface="Vidaloka"/>
                        </a:rPr>
                        <a:t>Name</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b="1" u="none" strike="noStrike" cap="none">
                          <a:latin typeface="Vidaloka"/>
                          <a:ea typeface="Vidaloka"/>
                          <a:cs typeface="Vidaloka"/>
                          <a:sym typeface="Vidaloka"/>
                        </a:rPr>
                        <a:t>Student </a:t>
                      </a:r>
                      <a:r>
                        <a:rPr lang="en-US" b="1">
                          <a:latin typeface="Vidaloka"/>
                          <a:ea typeface="Vidaloka"/>
                          <a:cs typeface="Vidaloka"/>
                          <a:sym typeface="Vidaloka"/>
                        </a:rPr>
                        <a:t>ID</a:t>
                      </a:r>
                      <a:endParaRPr/>
                    </a:p>
                  </a:txBody>
                  <a:tcPr marL="91450" marR="91450" marT="45725" marB="45725"/>
                </a:tc>
                <a:extLst>
                  <a:ext uri="{0D108BD9-81ED-4DB2-BD59-A6C34878D82A}">
                    <a16:rowId xmlns:a16="http://schemas.microsoft.com/office/drawing/2014/main" val="10000"/>
                  </a:ext>
                </a:extLst>
              </a:tr>
              <a:tr h="266425">
                <a:tc>
                  <a:txBody>
                    <a:bodyPr/>
                    <a:lstStyle/>
                    <a:p>
                      <a:pPr marL="0" lvl="0" indent="0" algn="ctr" rtl="0">
                        <a:spcBef>
                          <a:spcPts val="0"/>
                        </a:spcBef>
                        <a:spcAft>
                          <a:spcPts val="0"/>
                        </a:spcAft>
                        <a:buClr>
                          <a:schemeClr val="dk1"/>
                        </a:buClr>
                        <a:buFont typeface="Arial"/>
                        <a:buNone/>
                      </a:pPr>
                      <a:r>
                        <a:rPr lang="en-US" dirty="0">
                          <a:solidFill>
                            <a:schemeClr val="dk1"/>
                          </a:solidFill>
                          <a:latin typeface="Vidaloka"/>
                          <a:ea typeface="Vidaloka"/>
                          <a:cs typeface="Vidaloka"/>
                          <a:sym typeface="Vidaloka"/>
                        </a:rPr>
                        <a:t>Nada Gamal Anwar</a:t>
                      </a:r>
                      <a:endParaRPr dirty="0"/>
                    </a:p>
                  </a:txBody>
                  <a:tcPr marL="91450" marR="91450" marT="45725" marB="45725">
                    <a:solidFill>
                      <a:schemeClr val="lt1"/>
                    </a:solidFill>
                  </a:tcPr>
                </a:tc>
                <a:tc>
                  <a:txBody>
                    <a:bodyPr/>
                    <a:lstStyle/>
                    <a:p>
                      <a:pPr marL="0" marR="0" lvl="0" indent="0" algn="ctr" rtl="0">
                        <a:lnSpc>
                          <a:spcPct val="100000"/>
                        </a:lnSpc>
                        <a:spcBef>
                          <a:spcPts val="0"/>
                        </a:spcBef>
                        <a:spcAft>
                          <a:spcPts val="0"/>
                        </a:spcAft>
                        <a:buNone/>
                      </a:pPr>
                      <a:r>
                        <a:rPr lang="en-US" dirty="0">
                          <a:solidFill>
                            <a:schemeClr val="dk1"/>
                          </a:solidFill>
                          <a:latin typeface="Vidaloka"/>
                          <a:ea typeface="Vidaloka"/>
                          <a:cs typeface="Vidaloka"/>
                          <a:sym typeface="Vidaloka"/>
                        </a:rPr>
                        <a:t>20-00293</a:t>
                      </a:r>
                      <a:endParaRPr dirty="0"/>
                    </a:p>
                  </a:txBody>
                  <a:tcPr marL="91450" marR="91450" marT="45725" marB="45725">
                    <a:solidFill>
                      <a:schemeClr val="lt1"/>
                    </a:solidFill>
                  </a:tcPr>
                </a:tc>
                <a:extLst>
                  <a:ext uri="{0D108BD9-81ED-4DB2-BD59-A6C34878D82A}">
                    <a16:rowId xmlns:a16="http://schemas.microsoft.com/office/drawing/2014/main" val="10001"/>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Sandra Atef Sedky</a:t>
                      </a:r>
                      <a:endParaRPr/>
                    </a:p>
                  </a:txBody>
                  <a:tcPr marL="91450" marR="91450" marT="45725" marB="45725"/>
                </a:tc>
                <a:tc>
                  <a:txBody>
                    <a:bodyPr/>
                    <a:lstStyle/>
                    <a:p>
                      <a:pPr marL="0" marR="0" lvl="0" indent="0" algn="ctr" rtl="0">
                        <a:lnSpc>
                          <a:spcPct val="100000"/>
                        </a:lnSpc>
                        <a:spcBef>
                          <a:spcPts val="0"/>
                        </a:spcBef>
                        <a:spcAft>
                          <a:spcPts val="0"/>
                        </a:spcAft>
                        <a:buNone/>
                      </a:pPr>
                      <a:r>
                        <a:rPr lang="en-US">
                          <a:solidFill>
                            <a:schemeClr val="dk1"/>
                          </a:solidFill>
                          <a:latin typeface="Vidaloka"/>
                          <a:ea typeface="Vidaloka"/>
                          <a:cs typeface="Vidaloka"/>
                          <a:sym typeface="Vidaloka"/>
                        </a:rPr>
                        <a:t>20-00007</a:t>
                      </a:r>
                      <a:endParaRPr sz="1400" u="none" strike="noStrike" cap="none">
                        <a:latin typeface="Vidaloka"/>
                        <a:ea typeface="Vidaloka"/>
                        <a:cs typeface="Vidaloka"/>
                        <a:sym typeface="Vidaloka"/>
                      </a:endParaRPr>
                    </a:p>
                  </a:txBody>
                  <a:tcPr marL="91450" marR="91450" marT="45725" marB="45725"/>
                </a:tc>
                <a:extLst>
                  <a:ext uri="{0D108BD9-81ED-4DB2-BD59-A6C34878D82A}">
                    <a16:rowId xmlns:a16="http://schemas.microsoft.com/office/drawing/2014/main" val="10002"/>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Magy John Bastawroos</a:t>
                      </a:r>
                      <a:endParaRPr/>
                    </a:p>
                  </a:txBody>
                  <a:tcPr marL="91450" marR="91450" marT="45725" marB="45725"/>
                </a:tc>
                <a:tc>
                  <a:txBody>
                    <a:bodyPr/>
                    <a:lstStyle/>
                    <a:p>
                      <a:pPr marL="0" marR="0" lvl="0" indent="0" algn="ctr" rtl="0">
                        <a:lnSpc>
                          <a:spcPct val="100000"/>
                        </a:lnSpc>
                        <a:spcBef>
                          <a:spcPts val="0"/>
                        </a:spcBef>
                        <a:spcAft>
                          <a:spcPts val="0"/>
                        </a:spcAft>
                        <a:buNone/>
                      </a:pPr>
                      <a:r>
                        <a:rPr lang="en-US">
                          <a:solidFill>
                            <a:schemeClr val="dk1"/>
                          </a:solidFill>
                          <a:latin typeface="Vidaloka"/>
                          <a:ea typeface="Vidaloka"/>
                          <a:cs typeface="Vidaloka"/>
                          <a:sym typeface="Vidaloka"/>
                        </a:rPr>
                        <a:t>20-00249</a:t>
                      </a:r>
                      <a:endParaRPr sz="1400" u="none" strike="noStrike" cap="none">
                        <a:latin typeface="Vidaloka"/>
                        <a:ea typeface="Vidaloka"/>
                        <a:cs typeface="Vidaloka"/>
                        <a:sym typeface="Vidaloka"/>
                      </a:endParaRPr>
                    </a:p>
                  </a:txBody>
                  <a:tcPr marL="91450" marR="91450" marT="45725" marB="45725"/>
                </a:tc>
                <a:extLst>
                  <a:ext uri="{0D108BD9-81ED-4DB2-BD59-A6C34878D82A}">
                    <a16:rowId xmlns:a16="http://schemas.microsoft.com/office/drawing/2014/main" val="10003"/>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Reham Hesham Kamal</a:t>
                      </a:r>
                      <a:endParaRPr/>
                    </a:p>
                  </a:txBody>
                  <a:tcPr marL="91450" marR="91450" marT="45725" marB="45725"/>
                </a:tc>
                <a:tc>
                  <a:txBody>
                    <a:bodyPr/>
                    <a:lstStyle/>
                    <a:p>
                      <a:pPr marL="0" marR="0" lvl="0" indent="0" algn="ctr" rtl="0">
                        <a:lnSpc>
                          <a:spcPct val="100000"/>
                        </a:lnSpc>
                        <a:spcBef>
                          <a:spcPts val="0"/>
                        </a:spcBef>
                        <a:spcAft>
                          <a:spcPts val="0"/>
                        </a:spcAft>
                        <a:buNone/>
                      </a:pPr>
                      <a:r>
                        <a:rPr lang="en-US">
                          <a:solidFill>
                            <a:schemeClr val="dk1"/>
                          </a:solidFill>
                          <a:latin typeface="Vidaloka"/>
                          <a:ea typeface="Vidaloka"/>
                          <a:cs typeface="Vidaloka"/>
                          <a:sym typeface="Vidaloka"/>
                        </a:rPr>
                        <a:t>20-01057</a:t>
                      </a:r>
                      <a:endParaRPr/>
                    </a:p>
                  </a:txBody>
                  <a:tcPr marL="91450" marR="91450" marT="45725" marB="45725"/>
                </a:tc>
                <a:extLst>
                  <a:ext uri="{0D108BD9-81ED-4DB2-BD59-A6C34878D82A}">
                    <a16:rowId xmlns:a16="http://schemas.microsoft.com/office/drawing/2014/main" val="10004"/>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Rahma Kamal Abdelaziz</a:t>
                      </a:r>
                      <a:endParaRPr/>
                    </a:p>
                  </a:txBody>
                  <a:tcPr marL="91450" marR="91450" marT="45725" marB="45725"/>
                </a:tc>
                <a:tc>
                  <a:txBody>
                    <a:bodyPr/>
                    <a:lstStyle/>
                    <a:p>
                      <a:pPr marL="0" marR="0" lvl="0" indent="0" algn="ctr" rtl="0">
                        <a:lnSpc>
                          <a:spcPct val="100000"/>
                        </a:lnSpc>
                        <a:spcBef>
                          <a:spcPts val="0"/>
                        </a:spcBef>
                        <a:spcAft>
                          <a:spcPts val="0"/>
                        </a:spcAft>
                        <a:buNone/>
                      </a:pPr>
                      <a:r>
                        <a:rPr lang="en-US">
                          <a:solidFill>
                            <a:schemeClr val="dk1"/>
                          </a:solidFill>
                          <a:latin typeface="Vidaloka"/>
                          <a:ea typeface="Vidaloka"/>
                          <a:cs typeface="Vidaloka"/>
                          <a:sym typeface="Vidaloka"/>
                        </a:rPr>
                        <a:t>20-01150</a:t>
                      </a:r>
                      <a:endParaRPr/>
                    </a:p>
                  </a:txBody>
                  <a:tcPr marL="91450" marR="91450" marT="45725" marB="45725"/>
                </a:tc>
                <a:extLst>
                  <a:ext uri="{0D108BD9-81ED-4DB2-BD59-A6C34878D82A}">
                    <a16:rowId xmlns:a16="http://schemas.microsoft.com/office/drawing/2014/main" val="10005"/>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Fatma Ahmed Mohamed</a:t>
                      </a:r>
                      <a:endParaRPr/>
                    </a:p>
                  </a:txBody>
                  <a:tcPr marL="91450" marR="91450" marT="45725" marB="45725"/>
                </a:tc>
                <a:tc>
                  <a:txBody>
                    <a:bodyPr/>
                    <a:lstStyle/>
                    <a:p>
                      <a:pPr marL="0" marR="0" lvl="0" indent="0" algn="ctr" rtl="0">
                        <a:lnSpc>
                          <a:spcPct val="100000"/>
                        </a:lnSpc>
                        <a:spcBef>
                          <a:spcPts val="0"/>
                        </a:spcBef>
                        <a:spcAft>
                          <a:spcPts val="0"/>
                        </a:spcAft>
                        <a:buNone/>
                      </a:pPr>
                      <a:r>
                        <a:rPr lang="en-US">
                          <a:solidFill>
                            <a:schemeClr val="dk1"/>
                          </a:solidFill>
                          <a:latin typeface="Vidaloka"/>
                          <a:ea typeface="Vidaloka"/>
                          <a:cs typeface="Vidaloka"/>
                          <a:sym typeface="Vidaloka"/>
                        </a:rPr>
                        <a:t>20-00852</a:t>
                      </a:r>
                      <a:endParaRPr/>
                    </a:p>
                  </a:txBody>
                  <a:tcPr marL="91450" marR="91450" marT="45725" marB="45725"/>
                </a:tc>
                <a:extLst>
                  <a:ext uri="{0D108BD9-81ED-4DB2-BD59-A6C34878D82A}">
                    <a16:rowId xmlns:a16="http://schemas.microsoft.com/office/drawing/2014/main" val="10006"/>
                  </a:ext>
                </a:extLst>
              </a:tr>
              <a:tr h="266425">
                <a:tc>
                  <a:txBody>
                    <a:bodyPr/>
                    <a:lstStyle/>
                    <a:p>
                      <a:pPr marL="0" lvl="0" indent="0" algn="ctr" rtl="0">
                        <a:spcBef>
                          <a:spcPts val="0"/>
                        </a:spcBef>
                        <a:spcAft>
                          <a:spcPts val="0"/>
                        </a:spcAft>
                        <a:buClr>
                          <a:schemeClr val="dk1"/>
                        </a:buClr>
                        <a:buFont typeface="Arial"/>
                        <a:buNone/>
                      </a:pPr>
                      <a:r>
                        <a:rPr lang="en-US">
                          <a:solidFill>
                            <a:schemeClr val="dk1"/>
                          </a:solidFill>
                          <a:latin typeface="Vidaloka"/>
                          <a:ea typeface="Vidaloka"/>
                          <a:cs typeface="Vidaloka"/>
                          <a:sym typeface="Vidaloka"/>
                        </a:rPr>
                        <a:t>Shrouk Kadry Ahmed</a:t>
                      </a:r>
                      <a:endParaRPr/>
                    </a:p>
                  </a:txBody>
                  <a:tcPr marL="91450" marR="91450" marT="45725" marB="45725"/>
                </a:tc>
                <a:tc>
                  <a:txBody>
                    <a:bodyPr/>
                    <a:lstStyle/>
                    <a:p>
                      <a:pPr marL="0" marR="0" lvl="0" indent="0" algn="ctr" rtl="0">
                        <a:lnSpc>
                          <a:spcPct val="100000"/>
                        </a:lnSpc>
                        <a:spcBef>
                          <a:spcPts val="0"/>
                        </a:spcBef>
                        <a:spcAft>
                          <a:spcPts val="0"/>
                        </a:spcAft>
                        <a:buNone/>
                      </a:pPr>
                      <a:r>
                        <a:rPr lang="en-US" dirty="0">
                          <a:solidFill>
                            <a:schemeClr val="dk1"/>
                          </a:solidFill>
                          <a:latin typeface="Vidaloka"/>
                          <a:ea typeface="Vidaloka"/>
                          <a:cs typeface="Vidaloka"/>
                          <a:sym typeface="Vidaloka"/>
                        </a:rPr>
                        <a:t>20-01383</a:t>
                      </a:r>
                      <a:endParaRPr dirty="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1000"/>
                                        <p:tgtEl>
                                          <p:spTgt spid="1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subTitle" idx="1"/>
          </p:nvPr>
        </p:nvSpPr>
        <p:spPr>
          <a:xfrm>
            <a:off x="111456" y="1377617"/>
            <a:ext cx="8569841" cy="2550694"/>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6600" b="1">
                <a:latin typeface="Vidaloka"/>
                <a:ea typeface="Vidaloka"/>
                <a:cs typeface="Vidaloka"/>
                <a:sym typeface="Vidaloka"/>
              </a:rPr>
              <a:t>How to solve the problem?</a:t>
            </a:r>
            <a:endParaRPr>
              <a:latin typeface="Vidaloka"/>
              <a:ea typeface="Vidaloka"/>
              <a:cs typeface="Vidaloka"/>
              <a:sym typeface="Vidaloka"/>
            </a:endParaRPr>
          </a:p>
          <a:p>
            <a:pPr marL="0" lvl="0" indent="0" algn="ctr" rtl="0">
              <a:lnSpc>
                <a:spcPct val="100000"/>
              </a:lnSpc>
              <a:spcBef>
                <a:spcPts val="1000"/>
              </a:spcBef>
              <a:spcAft>
                <a:spcPts val="1000"/>
              </a:spcAft>
              <a:buClr>
                <a:schemeClr val="dk1"/>
              </a:buClr>
              <a:buSzPts val="1100"/>
              <a:buFont typeface="Arial"/>
              <a:buNone/>
            </a:pPr>
            <a:r>
              <a:rPr lang="en-US" sz="8000" b="1" u="sng">
                <a:latin typeface="Arial"/>
                <a:ea typeface="Arial"/>
                <a:cs typeface="Arial"/>
                <a:sym typeface="Arial"/>
              </a:rPr>
              <a:t> </a:t>
            </a:r>
            <a:endParaRPr sz="8000" b="1" u="sng">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1000"/>
                                        <p:tgtEl>
                                          <p:spTgt spid="15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subTitle" idx="1"/>
          </p:nvPr>
        </p:nvSpPr>
        <p:spPr>
          <a:xfrm>
            <a:off x="554388" y="1360351"/>
            <a:ext cx="8035200" cy="26400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800"/>
              <a:buNone/>
            </a:pPr>
            <a:r>
              <a:rPr lang="en-US" sz="1800">
                <a:latin typeface="Vidaloka"/>
                <a:ea typeface="Vidaloka"/>
                <a:cs typeface="Vidaloka"/>
                <a:sym typeface="Vidaloka"/>
              </a:rPr>
              <a:t>The solution to the gas leakage problem is to install a sensor with a camera.</a:t>
            </a:r>
            <a:endParaRPr sz="1800">
              <a:latin typeface="Vidaloka"/>
              <a:ea typeface="Vidaloka"/>
              <a:cs typeface="Vidaloka"/>
              <a:sym typeface="Vidaloka"/>
            </a:endParaRPr>
          </a:p>
          <a:p>
            <a:pPr marL="457200" lvl="0" indent="-342900" algn="just" rtl="0">
              <a:lnSpc>
                <a:spcPct val="100000"/>
              </a:lnSpc>
              <a:spcBef>
                <a:spcPts val="1200"/>
              </a:spcBef>
              <a:spcAft>
                <a:spcPts val="0"/>
              </a:spcAft>
              <a:buSzPts val="1800"/>
              <a:buFont typeface="Vidaloka"/>
              <a:buChar char="•"/>
            </a:pPr>
            <a:r>
              <a:rPr lang="en-US" sz="1800">
                <a:latin typeface="Vidaloka"/>
                <a:ea typeface="Vidaloka"/>
                <a:cs typeface="Vidaloka"/>
                <a:sym typeface="Vidaloka"/>
              </a:rPr>
              <a:t>The sensor measures the gas levels in the house .</a:t>
            </a:r>
            <a:endParaRPr sz="1800">
              <a:latin typeface="Vidaloka"/>
              <a:ea typeface="Vidaloka"/>
              <a:cs typeface="Vidaloka"/>
              <a:sym typeface="Vidaloka"/>
            </a:endParaRPr>
          </a:p>
          <a:p>
            <a:pPr marL="457200" lvl="0" indent="-342900" algn="just" rtl="0">
              <a:lnSpc>
                <a:spcPct val="100000"/>
              </a:lnSpc>
              <a:spcBef>
                <a:spcPts val="0"/>
              </a:spcBef>
              <a:spcAft>
                <a:spcPts val="0"/>
              </a:spcAft>
              <a:buSzPts val="1800"/>
              <a:buFont typeface="Vidaloka"/>
              <a:buChar char="•"/>
            </a:pPr>
            <a:r>
              <a:rPr lang="en-US" sz="1800">
                <a:latin typeface="Vidaloka"/>
                <a:ea typeface="Vidaloka"/>
                <a:cs typeface="Vidaloka"/>
                <a:sym typeface="Vidaloka"/>
              </a:rPr>
              <a:t> if it does not exceed the normal limit then there is no leak.</a:t>
            </a:r>
            <a:endParaRPr sz="1800">
              <a:latin typeface="Vidaloka"/>
              <a:ea typeface="Vidaloka"/>
              <a:cs typeface="Vidaloka"/>
              <a:sym typeface="Vidaloka"/>
            </a:endParaRPr>
          </a:p>
          <a:p>
            <a:pPr marL="457200" lvl="0" indent="-342900" algn="just" rtl="0">
              <a:lnSpc>
                <a:spcPct val="100000"/>
              </a:lnSpc>
              <a:spcBef>
                <a:spcPts val="0"/>
              </a:spcBef>
              <a:spcAft>
                <a:spcPts val="0"/>
              </a:spcAft>
              <a:buSzPts val="1800"/>
              <a:buFont typeface="Vidaloka"/>
              <a:buChar char="•"/>
            </a:pPr>
            <a:r>
              <a:rPr lang="en-US" sz="1800">
                <a:latin typeface="Vidaloka"/>
                <a:ea typeface="Vidaloka"/>
                <a:cs typeface="Vidaloka"/>
                <a:sym typeface="Vidaloka"/>
              </a:rPr>
              <a:t> if they exceed the required limit, this means that, there is a gas leak.</a:t>
            </a:r>
            <a:endParaRPr sz="1800">
              <a:latin typeface="Vidaloka"/>
              <a:ea typeface="Vidaloka"/>
              <a:cs typeface="Vidaloka"/>
              <a:sym typeface="Vidaloka"/>
            </a:endParaRPr>
          </a:p>
          <a:p>
            <a:pPr marL="342900" lvl="0" indent="-342900" algn="just" rtl="0">
              <a:spcBef>
                <a:spcPts val="1200"/>
              </a:spcBef>
              <a:spcAft>
                <a:spcPts val="0"/>
              </a:spcAft>
              <a:buClr>
                <a:schemeClr val="dk1"/>
              </a:buClr>
              <a:buSzPts val="1800"/>
              <a:buFont typeface="Vidaloka"/>
              <a:buChar char="•"/>
            </a:pPr>
            <a:r>
              <a:rPr lang="en-US" sz="1800">
                <a:solidFill>
                  <a:schemeClr val="dk1"/>
                </a:solidFill>
                <a:latin typeface="Vidaloka"/>
                <a:ea typeface="Vidaloka"/>
                <a:cs typeface="Vidaloka"/>
                <a:sym typeface="Vidaloka"/>
              </a:rPr>
              <a:t>The purpose of the sensor is also the speed of response and the intensity of sensitivity to the gas .</a:t>
            </a:r>
            <a:endParaRPr sz="1800">
              <a:solidFill>
                <a:schemeClr val="dk1"/>
              </a:solidFill>
              <a:latin typeface="Vidaloka"/>
              <a:ea typeface="Vidaloka"/>
              <a:cs typeface="Vidaloka"/>
              <a:sym typeface="Vidaloka"/>
            </a:endParaRPr>
          </a:p>
          <a:p>
            <a:pPr marL="457200" lvl="0" indent="-342900" algn="just" rtl="0">
              <a:lnSpc>
                <a:spcPct val="100000"/>
              </a:lnSpc>
              <a:spcBef>
                <a:spcPts val="0"/>
              </a:spcBef>
              <a:spcAft>
                <a:spcPts val="0"/>
              </a:spcAft>
              <a:buSzPts val="1800"/>
              <a:buNone/>
            </a:pPr>
            <a:endParaRPr sz="1800">
              <a:latin typeface="Vidaloka"/>
              <a:ea typeface="Vidaloka"/>
              <a:cs typeface="Vidaloka"/>
              <a:sym typeface="Vidaloka"/>
            </a:endParaRPr>
          </a:p>
          <a:p>
            <a:pPr marL="0" lvl="0" indent="0" algn="l" rtl="0">
              <a:lnSpc>
                <a:spcPct val="100000"/>
              </a:lnSpc>
              <a:spcBef>
                <a:spcPts val="0"/>
              </a:spcBef>
              <a:spcAft>
                <a:spcPts val="0"/>
              </a:spcAft>
              <a:buSzPts val="1800"/>
              <a:buNone/>
            </a:pPr>
            <a:endParaRPr/>
          </a:p>
          <a:p>
            <a:pPr marL="0" lvl="0" indent="0" algn="l" rtl="0">
              <a:lnSpc>
                <a:spcPct val="100000"/>
              </a:lnSpc>
              <a:spcBef>
                <a:spcPts val="1200"/>
              </a:spcBef>
              <a:spcAft>
                <a:spcPts val="1200"/>
              </a:spcAft>
              <a:buSzPts val="1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10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subTitle" idx="1"/>
          </p:nvPr>
        </p:nvSpPr>
        <p:spPr>
          <a:xfrm>
            <a:off x="701450" y="541425"/>
            <a:ext cx="7741200" cy="3672000"/>
          </a:xfrm>
          <a:prstGeom prst="rect">
            <a:avLst/>
          </a:prstGeom>
          <a:noFill/>
          <a:ln>
            <a:noFill/>
          </a:ln>
        </p:spPr>
        <p:txBody>
          <a:bodyPr spcFirstLastPara="1" wrap="square" lIns="91425" tIns="91425" rIns="91425" bIns="91425" anchor="ctr" anchorCtr="0">
            <a:noAutofit/>
          </a:bodyPr>
          <a:lstStyle/>
          <a:p>
            <a:pPr marL="342900" lvl="0" indent="-228600" algn="l" rtl="0">
              <a:lnSpc>
                <a:spcPct val="100000"/>
              </a:lnSpc>
              <a:spcBef>
                <a:spcPts val="0"/>
              </a:spcBef>
              <a:spcAft>
                <a:spcPts val="0"/>
              </a:spcAft>
              <a:buSzPts val="1800"/>
              <a:buFont typeface="Arial"/>
              <a:buNone/>
            </a:pPr>
            <a:endParaRPr>
              <a:latin typeface="Vidaloka"/>
              <a:ea typeface="Vidaloka"/>
              <a:cs typeface="Vidaloka"/>
              <a:sym typeface="Vidaloka"/>
            </a:endParaRPr>
          </a:p>
          <a:p>
            <a:pPr marL="342900" lvl="0" indent="-342900" algn="just" rtl="0">
              <a:lnSpc>
                <a:spcPct val="100000"/>
              </a:lnSpc>
              <a:spcBef>
                <a:spcPts val="1200"/>
              </a:spcBef>
              <a:spcAft>
                <a:spcPts val="0"/>
              </a:spcAft>
              <a:buSzPts val="1800"/>
              <a:buFont typeface="Vidaloka"/>
              <a:buChar char="•"/>
            </a:pPr>
            <a:r>
              <a:rPr lang="en-US" sz="1800">
                <a:latin typeface="Vidaloka"/>
                <a:ea typeface="Vidaloka"/>
                <a:cs typeface="Vidaloka"/>
                <a:sym typeface="Vidaloka"/>
              </a:rPr>
              <a:t> The camera detects whether there are people in the house or not.</a:t>
            </a:r>
            <a:endParaRPr sz="1800">
              <a:latin typeface="Vidaloka"/>
              <a:ea typeface="Vidaloka"/>
              <a:cs typeface="Vidaloka"/>
              <a:sym typeface="Vidaloka"/>
            </a:endParaRPr>
          </a:p>
          <a:p>
            <a:pPr marL="457200" lvl="0" indent="-457200" algn="just" rtl="0">
              <a:spcBef>
                <a:spcPts val="1200"/>
              </a:spcBef>
              <a:spcAft>
                <a:spcPts val="0"/>
              </a:spcAft>
              <a:buClr>
                <a:schemeClr val="dk1"/>
              </a:buClr>
              <a:buSzPts val="1800"/>
              <a:buFont typeface="Vidaloka"/>
              <a:buChar char="•"/>
            </a:pPr>
            <a:r>
              <a:rPr lang="en-US" sz="1800">
                <a:solidFill>
                  <a:schemeClr val="dk1"/>
                </a:solidFill>
                <a:latin typeface="Vidaloka"/>
                <a:ea typeface="Vidaloka"/>
                <a:cs typeface="Vidaloka"/>
                <a:sym typeface="Vidaloka"/>
              </a:rPr>
              <a:t>The camera was used and frames were created to detect people and count them using a counter.</a:t>
            </a:r>
            <a:endParaRPr sz="1800">
              <a:solidFill>
                <a:schemeClr val="dk1"/>
              </a:solidFill>
              <a:latin typeface="Vidaloka"/>
              <a:ea typeface="Vidaloka"/>
              <a:cs typeface="Vidaloka"/>
              <a:sym typeface="Vidaloka"/>
            </a:endParaRPr>
          </a:p>
          <a:p>
            <a:pPr marL="457200" lvl="0" indent="-457200" algn="just" rtl="0">
              <a:spcBef>
                <a:spcPts val="1200"/>
              </a:spcBef>
              <a:spcAft>
                <a:spcPts val="0"/>
              </a:spcAft>
              <a:buClr>
                <a:schemeClr val="dk1"/>
              </a:buClr>
              <a:buSzPts val="1800"/>
              <a:buFont typeface="Vidaloka"/>
              <a:buChar char="•"/>
            </a:pPr>
            <a:r>
              <a:rPr lang="en-US" sz="1800">
                <a:solidFill>
                  <a:schemeClr val="dk1"/>
                </a:solidFill>
                <a:latin typeface="Vidaloka"/>
                <a:ea typeface="Vidaloka"/>
                <a:cs typeface="Vidaloka"/>
                <a:sym typeface="Vidaloka"/>
              </a:rPr>
              <a:t>An application has been created that sends a notification for user in case of a gas leak in order to increase the speed of response.</a:t>
            </a:r>
            <a:endParaRPr sz="1800">
              <a:solidFill>
                <a:schemeClr val="dk1"/>
              </a:solidFill>
              <a:latin typeface="Vidaloka"/>
              <a:ea typeface="Vidaloka"/>
              <a:cs typeface="Vidaloka"/>
              <a:sym typeface="Vidaloka"/>
            </a:endParaRPr>
          </a:p>
          <a:p>
            <a:pPr marL="0" lvl="0" indent="0" algn="l" rtl="0">
              <a:lnSpc>
                <a:spcPct val="100000"/>
              </a:lnSpc>
              <a:spcBef>
                <a:spcPts val="1200"/>
              </a:spcBef>
              <a:spcAft>
                <a:spcPts val="0"/>
              </a:spcAft>
              <a:buSzPts val="1800"/>
              <a:buNone/>
            </a:pPr>
            <a:endParaRPr sz="1800">
              <a:latin typeface="Vidaloka"/>
              <a:ea typeface="Vidaloka"/>
              <a:cs typeface="Vidaloka"/>
              <a:sym typeface="Vidaloka"/>
            </a:endParaRPr>
          </a:p>
          <a:p>
            <a:pPr marL="0" lvl="0" indent="0" algn="l" rtl="0">
              <a:lnSpc>
                <a:spcPct val="100000"/>
              </a:lnSpc>
              <a:spcBef>
                <a:spcPts val="1200"/>
              </a:spcBef>
              <a:spcAft>
                <a:spcPts val="1200"/>
              </a:spcAft>
              <a:buSzPts val="1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p:tgtEl>
                                          <p:spTgt spid="1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subTitle" idx="1"/>
          </p:nvPr>
        </p:nvSpPr>
        <p:spPr>
          <a:xfrm>
            <a:off x="219740" y="1729563"/>
            <a:ext cx="8569841" cy="15310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Font typeface="Arial"/>
              <a:buNone/>
            </a:pPr>
            <a:r>
              <a:rPr lang="en-US" sz="8000" b="1">
                <a:latin typeface="Vidaloka"/>
                <a:ea typeface="Vidaloka"/>
                <a:cs typeface="Vidaloka"/>
                <a:sym typeface="Vidaloka"/>
              </a:rPr>
              <a:t>Related Work</a:t>
            </a:r>
            <a:endParaRPr sz="80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9"/>
                                        </p:tgtEl>
                                        <p:attrNameLst>
                                          <p:attrName>style.visibility</p:attrName>
                                        </p:attrNameLst>
                                      </p:cBhvr>
                                      <p:to>
                                        <p:strVal val="visible"/>
                                      </p:to>
                                    </p:set>
                                    <p:anim calcmode="lin" valueType="num">
                                      <p:cBhvr additive="base">
                                        <p:cTn id="7" dur="1000"/>
                                        <p:tgtEl>
                                          <p:spTgt spid="1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a:stretch/>
        </p:blipFill>
        <p:spPr>
          <a:xfrm>
            <a:off x="6554859" y="761970"/>
            <a:ext cx="2147048" cy="1452283"/>
          </a:xfrm>
          <a:prstGeom prst="rect">
            <a:avLst/>
          </a:prstGeom>
          <a:noFill/>
          <a:ln>
            <a:noFill/>
          </a:ln>
        </p:spPr>
      </p:pic>
      <p:pic>
        <p:nvPicPr>
          <p:cNvPr id="175" name="Google Shape;175;p28"/>
          <p:cNvPicPr preferRelativeResize="0"/>
          <p:nvPr/>
        </p:nvPicPr>
        <p:blipFill rotWithShape="1">
          <a:blip r:embed="rId4">
            <a:alphaModFix/>
          </a:blip>
          <a:srcRect/>
          <a:stretch/>
        </p:blipFill>
        <p:spPr>
          <a:xfrm>
            <a:off x="6617810" y="2866809"/>
            <a:ext cx="2147048" cy="1452283"/>
          </a:xfrm>
          <a:prstGeom prst="rect">
            <a:avLst/>
          </a:prstGeom>
          <a:noFill/>
          <a:ln>
            <a:noFill/>
          </a:ln>
        </p:spPr>
      </p:pic>
      <p:sp>
        <p:nvSpPr>
          <p:cNvPr id="176" name="Google Shape;176;p28"/>
          <p:cNvSpPr txBox="1"/>
          <p:nvPr/>
        </p:nvSpPr>
        <p:spPr>
          <a:xfrm>
            <a:off x="254025" y="539550"/>
            <a:ext cx="6161700" cy="4051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800">
                <a:solidFill>
                  <a:schemeClr val="dk2"/>
                </a:solidFill>
                <a:latin typeface="Vidaloka"/>
                <a:ea typeface="Vidaloka"/>
                <a:cs typeface="Vidaloka"/>
                <a:sym typeface="Vidaloka"/>
              </a:rPr>
              <a:t>1-Low-Power, Chip-Scale, Carbon Dioxide Gas Sensors for Spacesuit Monitoring (N5 Sensors)</a:t>
            </a:r>
            <a:endParaRPr sz="1800">
              <a:solidFill>
                <a:schemeClr val="dk2"/>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r>
              <a:rPr lang="en-US" sz="1800">
                <a:solidFill>
                  <a:schemeClr val="dk2"/>
                </a:solidFill>
                <a:latin typeface="Vidaloka"/>
                <a:ea typeface="Vidaloka"/>
                <a:cs typeface="Vidaloka"/>
                <a:sym typeface="Vidaloka"/>
              </a:rPr>
              <a:t> </a:t>
            </a:r>
            <a:r>
              <a:rPr lang="en-US" sz="1600">
                <a:solidFill>
                  <a:schemeClr val="dk2"/>
                </a:solidFill>
                <a:latin typeface="Vidaloka"/>
                <a:ea typeface="Vidaloka"/>
                <a:cs typeface="Vidaloka"/>
                <a:sym typeface="Vidaloka"/>
              </a:rPr>
              <a:t>Enables chip-scale gas sensing. Their low-power sensor platform can be successfully implemented in mobile devices and wearables.. The sensors can detect various gases such as hydrogen, methan, CO, CO2, VOCs, etc.</a:t>
            </a:r>
            <a:endParaRPr sz="1600">
              <a:solidFill>
                <a:schemeClr val="dk2"/>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endParaRPr sz="1800">
              <a:solidFill>
                <a:schemeClr val="dk2"/>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endParaRPr sz="1800">
              <a:solidFill>
                <a:schemeClr val="dk2"/>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r>
              <a:rPr lang="en-US" sz="1800">
                <a:solidFill>
                  <a:schemeClr val="dk2"/>
                </a:solidFill>
                <a:latin typeface="Vidaloka"/>
                <a:ea typeface="Vidaloka"/>
                <a:cs typeface="Vidaloka"/>
                <a:sym typeface="Vidaloka"/>
              </a:rPr>
              <a:t>2-Enhancing Air Quality Monitoring with Optical Sensors (ELichens)</a:t>
            </a:r>
            <a:endParaRPr sz="1800">
              <a:solidFill>
                <a:schemeClr val="dk2"/>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r>
              <a:rPr lang="en-US" sz="1600">
                <a:solidFill>
                  <a:schemeClr val="dk2"/>
                </a:solidFill>
                <a:latin typeface="Vidaloka"/>
                <a:ea typeface="Vidaloka"/>
                <a:cs typeface="Vidaloka"/>
                <a:sym typeface="Vidaloka"/>
              </a:rPr>
              <a:t>Optical sensors for air quality monitoring. It focuses on the development of technology for air quality management. It offers Optical sensors that are fitted into devices and help individuals monitor the air quality.</a:t>
            </a:r>
            <a:endParaRPr sz="1600">
              <a:solidFill>
                <a:schemeClr val="dk2"/>
              </a:solidFill>
              <a:latin typeface="Vidaloka"/>
              <a:ea typeface="Vidaloka"/>
              <a:cs typeface="Vidaloka"/>
              <a:sym typeface="Vidaloka"/>
            </a:endParaRPr>
          </a:p>
          <a:p>
            <a:pPr marL="0" lvl="0" indent="0" algn="just" rtl="0">
              <a:spcBef>
                <a:spcPts val="0"/>
              </a:spcBef>
              <a:spcAft>
                <a:spcPts val="0"/>
              </a:spcAft>
              <a:buNone/>
            </a:pPr>
            <a:endParaRPr sz="1600">
              <a:solidFill>
                <a:schemeClr val="dk2"/>
              </a:solidFill>
              <a:latin typeface="Vidaloka"/>
              <a:ea typeface="Vidaloka"/>
              <a:cs typeface="Vidaloka"/>
              <a:sym typeface="Vidalok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188950" y="363075"/>
            <a:ext cx="5889900" cy="58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200"/>
              </a:spcAft>
              <a:buSzPts val="5000"/>
              <a:buNone/>
            </a:pPr>
            <a:br>
              <a:rPr lang="en-US" sz="1400" b="1">
                <a:latin typeface="Vidaloka"/>
                <a:ea typeface="Vidaloka"/>
                <a:cs typeface="Vidaloka"/>
                <a:sym typeface="Vidaloka"/>
              </a:rPr>
            </a:br>
            <a:br>
              <a:rPr lang="en-US" sz="1400" b="1">
                <a:latin typeface="Vidaloka"/>
                <a:ea typeface="Vidaloka"/>
                <a:cs typeface="Vidaloka"/>
                <a:sym typeface="Vidaloka"/>
              </a:rPr>
            </a:br>
            <a:br>
              <a:rPr lang="en-US" sz="1800">
                <a:latin typeface="Vidaloka"/>
                <a:ea typeface="Vidaloka"/>
                <a:cs typeface="Vidaloka"/>
                <a:sym typeface="Vidaloka"/>
              </a:rPr>
            </a:br>
            <a:br>
              <a:rPr lang="en-US" sz="1800">
                <a:latin typeface="Vidaloka"/>
                <a:ea typeface="Vidaloka"/>
                <a:cs typeface="Vidaloka"/>
                <a:sym typeface="Vidaloka"/>
              </a:rPr>
            </a:br>
            <a:endParaRPr sz="1800"/>
          </a:p>
        </p:txBody>
      </p:sp>
      <p:pic>
        <p:nvPicPr>
          <p:cNvPr id="182" name="Google Shape;182;p29"/>
          <p:cNvPicPr preferRelativeResize="0"/>
          <p:nvPr/>
        </p:nvPicPr>
        <p:blipFill rotWithShape="1">
          <a:blip r:embed="rId3">
            <a:alphaModFix/>
          </a:blip>
          <a:srcRect/>
          <a:stretch/>
        </p:blipFill>
        <p:spPr>
          <a:xfrm>
            <a:off x="6258232" y="1798593"/>
            <a:ext cx="2859251" cy="773147"/>
          </a:xfrm>
          <a:prstGeom prst="rect">
            <a:avLst/>
          </a:prstGeom>
          <a:noFill/>
          <a:ln>
            <a:noFill/>
          </a:ln>
        </p:spPr>
      </p:pic>
      <p:sp>
        <p:nvSpPr>
          <p:cNvPr id="183" name="Google Shape;183;p29"/>
          <p:cNvSpPr txBox="1"/>
          <p:nvPr/>
        </p:nvSpPr>
        <p:spPr>
          <a:xfrm>
            <a:off x="233025" y="1316325"/>
            <a:ext cx="6025200" cy="2277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800">
                <a:solidFill>
                  <a:schemeClr val="dk1"/>
                </a:solidFill>
                <a:latin typeface="Vidaloka"/>
                <a:ea typeface="Vidaloka"/>
                <a:cs typeface="Vidaloka"/>
                <a:sym typeface="Vidaloka"/>
              </a:rPr>
              <a:t>3-Advanced Thin-Film Hydrogen Sensors( H2scan)</a:t>
            </a:r>
            <a:endParaRPr sz="1800">
              <a:solidFill>
                <a:schemeClr val="dk1"/>
              </a:solidFill>
              <a:latin typeface="Vidaloka"/>
              <a:ea typeface="Vidaloka"/>
              <a:cs typeface="Vidaloka"/>
              <a:sym typeface="Vidaloka"/>
            </a:endParaRPr>
          </a:p>
          <a:p>
            <a:pPr marL="0" lvl="0" indent="0" algn="just" rtl="0">
              <a:spcBef>
                <a:spcPts val="0"/>
              </a:spcBef>
              <a:spcAft>
                <a:spcPts val="0"/>
              </a:spcAft>
              <a:buNone/>
            </a:pPr>
            <a:endParaRPr sz="1800" b="1">
              <a:solidFill>
                <a:schemeClr val="dk1"/>
              </a:solidFill>
              <a:latin typeface="Vidaloka"/>
              <a:ea typeface="Vidaloka"/>
              <a:cs typeface="Vidaloka"/>
              <a:sym typeface="Vidaloka"/>
            </a:endParaRPr>
          </a:p>
          <a:p>
            <a:pPr marL="0" lvl="0" indent="0" algn="just" rtl="0">
              <a:spcBef>
                <a:spcPts val="0"/>
              </a:spcBef>
              <a:spcAft>
                <a:spcPts val="0"/>
              </a:spcAft>
              <a:buClr>
                <a:schemeClr val="dk1"/>
              </a:buClr>
              <a:buSzPts val="1100"/>
              <a:buFont typeface="Arial"/>
              <a:buNone/>
            </a:pPr>
            <a:r>
              <a:rPr lang="en-US" sz="1600">
                <a:solidFill>
                  <a:schemeClr val="dk1"/>
                </a:solidFill>
                <a:latin typeface="Vidaloka"/>
                <a:ea typeface="Vidaloka"/>
                <a:cs typeface="Vidaloka"/>
                <a:sym typeface="Vidaloka"/>
              </a:rPr>
              <a:t>It provides a thin-film hydrogen sensor for high-temperature and marine applications. It caters to petroleum, power grid transformer, nuclear power plant, and semiconductor industries.</a:t>
            </a:r>
            <a:endParaRPr sz="1600">
              <a:solidFill>
                <a:schemeClr val="dk1"/>
              </a:solidFill>
              <a:latin typeface="Vidaloka"/>
              <a:ea typeface="Vidaloka"/>
              <a:cs typeface="Vidaloka"/>
              <a:sym typeface="Vidalok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53396" y="660771"/>
            <a:ext cx="8903719" cy="3584181"/>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5000"/>
              <a:buNone/>
            </a:pPr>
            <a:br>
              <a:rPr lang="en-US" sz="1400" b="1">
                <a:latin typeface="Vidaloka"/>
                <a:ea typeface="Vidaloka"/>
                <a:cs typeface="Vidaloka"/>
                <a:sym typeface="Vidaloka"/>
              </a:rPr>
            </a:br>
            <a:r>
              <a:rPr lang="en-US" sz="1800"/>
              <a:t>4-</a:t>
            </a:r>
            <a:r>
              <a:rPr lang="en-US" sz="1800">
                <a:solidFill>
                  <a:schemeClr val="dk1"/>
                </a:solidFill>
              </a:rPr>
              <a:t>A Gas Leakage Detection Device Based on the Technology of TinyML, Vasileios Tsoukas , (</a:t>
            </a:r>
            <a:r>
              <a:rPr lang="en-US" sz="1800">
                <a:solidFill>
                  <a:srgbClr val="222222"/>
                </a:solidFill>
                <a:highlight>
                  <a:srgbClr val="FFFFFF"/>
                </a:highlight>
              </a:rPr>
              <a:t>22 March 2023</a:t>
            </a:r>
            <a:r>
              <a:rPr lang="en-US" sz="1800">
                <a:solidFill>
                  <a:schemeClr val="dk1"/>
                </a:solidFill>
              </a:rPr>
              <a:t>)</a:t>
            </a:r>
            <a:endParaRPr sz="1800">
              <a:solidFill>
                <a:schemeClr val="dk1"/>
              </a:solidFill>
            </a:endParaRPr>
          </a:p>
          <a:p>
            <a:pPr marL="457200" lvl="0" indent="-342900" algn="just" rtl="0">
              <a:lnSpc>
                <a:spcPct val="100000"/>
              </a:lnSpc>
              <a:spcBef>
                <a:spcPts val="1200"/>
              </a:spcBef>
              <a:spcAft>
                <a:spcPts val="0"/>
              </a:spcAft>
              <a:buClr>
                <a:schemeClr val="dk1"/>
              </a:buClr>
              <a:buSzPts val="1800"/>
              <a:buChar char="●"/>
            </a:pPr>
            <a:r>
              <a:rPr lang="en-US" sz="1800">
                <a:solidFill>
                  <a:schemeClr val="dk1"/>
                </a:solidFill>
              </a:rPr>
              <a:t>the system use TinyML technology to build fully independent and safe devices that can gather, analyze, and produce data, without transferring it to distant organizations.</a:t>
            </a:r>
            <a:endParaRPr sz="1800">
              <a:solidFill>
                <a:schemeClr val="dk1"/>
              </a:solidFill>
            </a:endParaRPr>
          </a:p>
          <a:p>
            <a:pPr marL="457200" lvl="0" indent="-342900" algn="just" rtl="0">
              <a:lnSpc>
                <a:spcPct val="100000"/>
              </a:lnSpc>
              <a:spcBef>
                <a:spcPts val="0"/>
              </a:spcBef>
              <a:spcAft>
                <a:spcPts val="0"/>
              </a:spcAft>
              <a:buClr>
                <a:schemeClr val="dk1"/>
              </a:buClr>
              <a:buSzPts val="1800"/>
              <a:buChar char="●"/>
            </a:pPr>
            <a:r>
              <a:rPr lang="en-US" sz="1800">
                <a:solidFill>
                  <a:schemeClr val="dk1"/>
                </a:solidFill>
              </a:rPr>
              <a:t>The model used is the EI model </a:t>
            </a:r>
            <a:endParaRPr sz="1800">
              <a:solidFill>
                <a:schemeClr val="dk1"/>
              </a:solidFill>
            </a:endParaRPr>
          </a:p>
          <a:p>
            <a:pPr marL="457200" lvl="0" indent="-342900" algn="just" rtl="0">
              <a:lnSpc>
                <a:spcPct val="100000"/>
              </a:lnSpc>
              <a:spcBef>
                <a:spcPts val="0"/>
              </a:spcBef>
              <a:spcAft>
                <a:spcPts val="0"/>
              </a:spcAft>
              <a:buClr>
                <a:schemeClr val="dk1"/>
              </a:buClr>
              <a:buSzPts val="1800"/>
              <a:buChar char="●"/>
            </a:pPr>
            <a:r>
              <a:rPr lang="en-US" sz="1800">
                <a:solidFill>
                  <a:schemeClr val="dk1"/>
                </a:solidFill>
              </a:rPr>
              <a:t>the model have been used is detect two types (smoke, ammonia)</a:t>
            </a:r>
            <a:endParaRPr sz="1800">
              <a:solidFill>
                <a:schemeClr val="dk1"/>
              </a:solidFill>
            </a:endParaRPr>
          </a:p>
          <a:p>
            <a:pPr marL="457200" lvl="0" indent="-342900" algn="just" rtl="0">
              <a:lnSpc>
                <a:spcPct val="100000"/>
              </a:lnSpc>
              <a:spcBef>
                <a:spcPts val="0"/>
              </a:spcBef>
              <a:spcAft>
                <a:spcPts val="0"/>
              </a:spcAft>
              <a:buClr>
                <a:schemeClr val="dk1"/>
              </a:buClr>
              <a:buSzPts val="1800"/>
              <a:buChar char="●"/>
            </a:pPr>
            <a:r>
              <a:rPr lang="en-US" sz="1800">
                <a:solidFill>
                  <a:schemeClr val="dk1"/>
                </a:solidFill>
              </a:rPr>
              <a:t>The mobile application is to monitor gas leak detection devices, notify users of potential threats.</a:t>
            </a:r>
            <a:endParaRPr sz="1800">
              <a:solidFill>
                <a:schemeClr val="dk1"/>
              </a:solidFill>
            </a:endParaRPr>
          </a:p>
          <a:p>
            <a:pPr marL="0" lvl="0" indent="0" algn="just" rtl="0">
              <a:lnSpc>
                <a:spcPct val="100000"/>
              </a:lnSpc>
              <a:spcBef>
                <a:spcPts val="1200"/>
              </a:spcBef>
              <a:spcAft>
                <a:spcPts val="0"/>
              </a:spcAft>
              <a:buNone/>
            </a:pPr>
            <a:r>
              <a:rPr lang="en-US" sz="1800">
                <a:solidFill>
                  <a:schemeClr val="dk1"/>
                </a:solidFill>
              </a:rPr>
              <a:t>Limitations:- The model was not trained enough to determine the type of leak. </a:t>
            </a:r>
            <a:endParaRPr sz="1800">
              <a:solidFill>
                <a:schemeClr val="dk1"/>
              </a:solidFill>
            </a:endParaRPr>
          </a:p>
          <a:p>
            <a:pPr marL="0" lvl="0" indent="0" algn="just" rtl="0">
              <a:spcBef>
                <a:spcPts val="1200"/>
              </a:spcBef>
              <a:spcAft>
                <a:spcPts val="0"/>
              </a:spcAft>
              <a:buClr>
                <a:schemeClr val="dk1"/>
              </a:buClr>
              <a:buSzPts val="1100"/>
              <a:buFont typeface="Arial"/>
              <a:buNone/>
            </a:pPr>
            <a:endParaRPr sz="1800" b="1">
              <a:solidFill>
                <a:schemeClr val="dk1"/>
              </a:solidFill>
            </a:endParaRPr>
          </a:p>
          <a:p>
            <a:pPr marL="0" lvl="0" indent="0" algn="just" rtl="0">
              <a:lnSpc>
                <a:spcPct val="100000"/>
              </a:lnSpc>
              <a:spcBef>
                <a:spcPts val="0"/>
              </a:spcBef>
              <a:spcAft>
                <a:spcPts val="0"/>
              </a:spcAft>
              <a:buNone/>
            </a:pPr>
            <a:endParaRPr sz="1800">
              <a:solidFill>
                <a:schemeClr val="dk1"/>
              </a:solidFill>
            </a:endParaRPr>
          </a:p>
          <a:p>
            <a:pPr marL="0" lvl="0" indent="0" algn="just" rtl="0">
              <a:lnSpc>
                <a:spcPct val="100000"/>
              </a:lnSpc>
              <a:spcBef>
                <a:spcPts val="1200"/>
              </a:spcBef>
              <a:spcAft>
                <a:spcPts val="0"/>
              </a:spcAft>
              <a:buNone/>
            </a:pPr>
            <a:endParaRPr sz="1600" b="1">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1200"/>
              </a:spcAft>
              <a:buSzPts val="5000"/>
              <a:buNone/>
            </a:pPr>
            <a:br>
              <a:rPr lang="en-US" sz="1400" b="1">
                <a:latin typeface="Vidaloka"/>
                <a:ea typeface="Vidaloka"/>
                <a:cs typeface="Vidaloka"/>
                <a:sym typeface="Vidaloka"/>
              </a:rPr>
            </a:b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53396" y="660771"/>
            <a:ext cx="8903700" cy="35841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5000"/>
              <a:buNone/>
            </a:pPr>
            <a:br>
              <a:rPr lang="en-US" sz="1400" b="1">
                <a:latin typeface="Vidaloka"/>
                <a:ea typeface="Vidaloka"/>
                <a:cs typeface="Vidaloka"/>
                <a:sym typeface="Vidaloka"/>
              </a:rPr>
            </a:br>
            <a:r>
              <a:rPr lang="en-US" sz="1800"/>
              <a:t>5-</a:t>
            </a:r>
            <a:r>
              <a:rPr lang="en-US" sz="1800">
                <a:solidFill>
                  <a:schemeClr val="dk1"/>
                </a:solidFill>
              </a:rPr>
              <a:t>Leak Detection in Natural Gas Pipelines Using Intelligent Model,Oshingbesan Adebayo(April 2019)</a:t>
            </a:r>
            <a:endParaRPr sz="1800">
              <a:solidFill>
                <a:schemeClr val="dk1"/>
              </a:solidFill>
            </a:endParaRPr>
          </a:p>
          <a:p>
            <a:pPr marL="457200" lvl="0" indent="-342900" algn="just" rtl="0">
              <a:lnSpc>
                <a:spcPct val="100000"/>
              </a:lnSpc>
              <a:spcBef>
                <a:spcPts val="1200"/>
              </a:spcBef>
              <a:spcAft>
                <a:spcPts val="0"/>
              </a:spcAft>
              <a:buClr>
                <a:schemeClr val="dk1"/>
              </a:buClr>
              <a:buSzPts val="1800"/>
              <a:buChar char="●"/>
            </a:pPr>
            <a:r>
              <a:rPr lang="en-US" sz="1800">
                <a:solidFill>
                  <a:schemeClr val="dk1"/>
                </a:solidFill>
              </a:rPr>
              <a:t>The project aims to detect small leaks in natural gas pipelines by employing various data-driven intelligent models. </a:t>
            </a:r>
            <a:endParaRPr sz="1800">
              <a:solidFill>
                <a:schemeClr val="dk1"/>
              </a:solidFill>
            </a:endParaRPr>
          </a:p>
          <a:p>
            <a:pPr marL="457200" lvl="0" indent="-342900" algn="just" rtl="0">
              <a:lnSpc>
                <a:spcPct val="100000"/>
              </a:lnSpc>
              <a:spcBef>
                <a:spcPts val="0"/>
              </a:spcBef>
              <a:spcAft>
                <a:spcPts val="0"/>
              </a:spcAft>
              <a:buClr>
                <a:schemeClr val="dk1"/>
              </a:buClr>
              <a:buSzPts val="1800"/>
              <a:buChar char="●"/>
            </a:pPr>
            <a:r>
              <a:rPr lang="en-US" sz="1800">
                <a:solidFill>
                  <a:schemeClr val="dk1"/>
                </a:solidFill>
              </a:rPr>
              <a:t> The best models in terms of the most sensitivity in detecting gas leaks are Random forest and decision tree.</a:t>
            </a:r>
            <a:endParaRPr sz="1800">
              <a:solidFill>
                <a:schemeClr val="dk1"/>
              </a:solidFill>
            </a:endParaRPr>
          </a:p>
          <a:p>
            <a:pPr marL="457200" lvl="0" indent="-342900" algn="just" rtl="0">
              <a:lnSpc>
                <a:spcPct val="100000"/>
              </a:lnSpc>
              <a:spcBef>
                <a:spcPts val="0"/>
              </a:spcBef>
              <a:spcAft>
                <a:spcPts val="0"/>
              </a:spcAft>
              <a:buClr>
                <a:schemeClr val="dk1"/>
              </a:buClr>
              <a:buSzPts val="1800"/>
              <a:buChar char="●"/>
            </a:pPr>
            <a:r>
              <a:rPr lang="en-US" sz="1800">
                <a:solidFill>
                  <a:schemeClr val="dk1"/>
                </a:solidFill>
              </a:rPr>
              <a:t> These models were identified as the most sensitive, capable of detecting a leak of 0.1% of nominal flow within about 2 hours. </a:t>
            </a:r>
            <a:endParaRPr sz="1800">
              <a:solidFill>
                <a:schemeClr val="dk1"/>
              </a:solidFill>
            </a:endParaRPr>
          </a:p>
          <a:p>
            <a:pPr marL="0" lvl="0" indent="0" algn="just" rtl="0">
              <a:lnSpc>
                <a:spcPct val="100000"/>
              </a:lnSpc>
              <a:spcBef>
                <a:spcPts val="1200"/>
              </a:spcBef>
              <a:spcAft>
                <a:spcPts val="0"/>
              </a:spcAft>
              <a:buNone/>
            </a:pPr>
            <a:r>
              <a:rPr lang="en-US" sz="1800">
                <a:solidFill>
                  <a:schemeClr val="dk1"/>
                </a:solidFill>
              </a:rPr>
              <a:t>Limitations:- This paper does not contain a mobile application for alerts in case of gas leak.</a:t>
            </a:r>
            <a:endParaRPr sz="1800">
              <a:solidFill>
                <a:schemeClr val="dk1"/>
              </a:solidFill>
            </a:endParaRPr>
          </a:p>
          <a:p>
            <a:pPr marL="0" lvl="0" indent="0" algn="just" rtl="0">
              <a:lnSpc>
                <a:spcPct val="100000"/>
              </a:lnSpc>
              <a:spcBef>
                <a:spcPts val="1200"/>
              </a:spcBef>
              <a:spcAft>
                <a:spcPts val="0"/>
              </a:spcAft>
              <a:buNone/>
            </a:pPr>
            <a:endParaRPr sz="1800">
              <a:solidFill>
                <a:schemeClr val="dk1"/>
              </a:solidFill>
            </a:endParaRPr>
          </a:p>
          <a:p>
            <a:pPr marL="0" lvl="0" indent="0" algn="just" rtl="0">
              <a:lnSpc>
                <a:spcPct val="100000"/>
              </a:lnSpc>
              <a:spcBef>
                <a:spcPts val="1200"/>
              </a:spcBef>
              <a:spcAft>
                <a:spcPts val="0"/>
              </a:spcAft>
              <a:buNone/>
            </a:pPr>
            <a:endParaRPr sz="1800" b="1">
              <a:solidFill>
                <a:schemeClr val="dk1"/>
              </a:solidFill>
            </a:endParaRPr>
          </a:p>
          <a:p>
            <a:pPr marL="0" lvl="0" indent="0" algn="just" rtl="0">
              <a:lnSpc>
                <a:spcPct val="100000"/>
              </a:lnSpc>
              <a:spcBef>
                <a:spcPts val="1200"/>
              </a:spcBef>
              <a:spcAft>
                <a:spcPts val="1200"/>
              </a:spcAft>
              <a:buSzPts val="5000"/>
              <a:buNone/>
            </a:pPr>
            <a:br>
              <a:rPr lang="en-US" sz="1400" b="1">
                <a:latin typeface="Vidaloka"/>
                <a:ea typeface="Vidaloka"/>
                <a:cs typeface="Vidaloka"/>
                <a:sym typeface="Vidaloka"/>
              </a:rPr>
            </a:b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53396" y="660771"/>
            <a:ext cx="8903700" cy="3584100"/>
          </a:xfrm>
          <a:prstGeom prst="rect">
            <a:avLst/>
          </a:prstGeom>
          <a:noFill/>
          <a:ln>
            <a:noFill/>
          </a:ln>
        </p:spPr>
        <p:txBody>
          <a:bodyPr spcFirstLastPara="1" wrap="square" lIns="91425" tIns="91425" rIns="91425" bIns="91425" anchor="t" anchorCtr="0">
            <a:noAutofit/>
          </a:bodyPr>
          <a:lstStyle/>
          <a:p>
            <a:pPr marL="12700" lvl="0" indent="-12700" algn="just" rtl="0">
              <a:lnSpc>
                <a:spcPct val="115000"/>
              </a:lnSpc>
              <a:spcBef>
                <a:spcPts val="0"/>
              </a:spcBef>
              <a:spcAft>
                <a:spcPts val="0"/>
              </a:spcAft>
              <a:buSzPts val="1100"/>
              <a:buNone/>
            </a:pPr>
            <a:r>
              <a:rPr lang="en-US" sz="1800">
                <a:solidFill>
                  <a:schemeClr val="dk1"/>
                </a:solidFill>
              </a:rPr>
              <a:t>Need to extend :</a:t>
            </a:r>
            <a:endParaRPr sz="1800">
              <a:solidFill>
                <a:schemeClr val="dk1"/>
              </a:solidFill>
            </a:endParaRPr>
          </a:p>
          <a:p>
            <a:pPr marL="457200" lvl="0" indent="-342900" algn="just" rtl="0">
              <a:lnSpc>
                <a:spcPct val="115000"/>
              </a:lnSpc>
              <a:spcBef>
                <a:spcPts val="0"/>
              </a:spcBef>
              <a:spcAft>
                <a:spcPts val="0"/>
              </a:spcAft>
              <a:buClr>
                <a:schemeClr val="dk1"/>
              </a:buClr>
              <a:buSzPts val="1800"/>
              <a:buAutoNum type="arabicPeriod"/>
            </a:pPr>
            <a:r>
              <a:rPr lang="en-US" sz="1800">
                <a:solidFill>
                  <a:schemeClr val="dk1"/>
                </a:solidFill>
              </a:rPr>
              <a:t>The model was trained well enough to determine the type of gas leak, because it is possible that the leak is not just gas, it may be the smell of perfume or something else.</a:t>
            </a:r>
            <a:endParaRPr sz="1800">
              <a:solidFill>
                <a:schemeClr val="dk1"/>
              </a:solidFill>
            </a:endParaRPr>
          </a:p>
          <a:p>
            <a:pPr marL="457200" lvl="0" indent="-342900" algn="just" rtl="0">
              <a:lnSpc>
                <a:spcPct val="115000"/>
              </a:lnSpc>
              <a:spcBef>
                <a:spcPts val="0"/>
              </a:spcBef>
              <a:spcAft>
                <a:spcPts val="0"/>
              </a:spcAft>
              <a:buClr>
                <a:schemeClr val="dk1"/>
              </a:buClr>
              <a:buSzPts val="1800"/>
              <a:buAutoNum type="arabicPeriod"/>
            </a:pPr>
            <a:r>
              <a:rPr lang="en-US" sz="1800">
                <a:solidFill>
                  <a:schemeClr val="dk1"/>
                </a:solidFill>
              </a:rPr>
              <a:t>A camera was created that records video clips to determine the presence of people in the place or not and also works to count people using a counter.</a:t>
            </a:r>
            <a:endParaRPr sz="1800">
              <a:solidFill>
                <a:schemeClr val="dk1"/>
              </a:solidFill>
            </a:endParaRPr>
          </a:p>
          <a:p>
            <a:pPr marL="457200" lvl="0" indent="-342900" algn="just" rtl="0">
              <a:lnSpc>
                <a:spcPct val="115000"/>
              </a:lnSpc>
              <a:spcBef>
                <a:spcPts val="0"/>
              </a:spcBef>
              <a:spcAft>
                <a:spcPts val="0"/>
              </a:spcAft>
              <a:buClr>
                <a:schemeClr val="dk1"/>
              </a:buClr>
              <a:buSzPts val="1800"/>
              <a:buAutoNum type="arabicPeriod"/>
            </a:pPr>
            <a:r>
              <a:rPr lang="en-US" sz="1800">
                <a:solidFill>
                  <a:schemeClr val="dk1"/>
                </a:solidFill>
              </a:rPr>
              <a:t>A mobile application was created to alert the user in the case of a gas leak and to respond quickly.</a:t>
            </a:r>
            <a:endParaRPr sz="1800">
              <a:solidFill>
                <a:schemeClr val="dk1"/>
              </a:solidFill>
            </a:endParaRPr>
          </a:p>
          <a:p>
            <a:pPr marL="0" lvl="0" indent="0" algn="just" rtl="0">
              <a:lnSpc>
                <a:spcPct val="100000"/>
              </a:lnSpc>
              <a:spcBef>
                <a:spcPts val="0"/>
              </a:spcBef>
              <a:spcAft>
                <a:spcPts val="0"/>
              </a:spcAft>
              <a:buSzPts val="5000"/>
              <a:buNone/>
            </a:pPr>
            <a:endParaRPr sz="1400" b="1"/>
          </a:p>
          <a:p>
            <a:pPr marL="0" lvl="0" indent="0" algn="just" rtl="0">
              <a:lnSpc>
                <a:spcPct val="100000"/>
              </a:lnSpc>
              <a:spcBef>
                <a:spcPts val="1200"/>
              </a:spcBef>
              <a:spcAft>
                <a:spcPts val="0"/>
              </a:spcAft>
              <a:buNone/>
            </a:pPr>
            <a:endParaRPr sz="1600" b="1">
              <a:solidFill>
                <a:schemeClr val="dk1"/>
              </a:solidFill>
              <a:latin typeface="Times New Roman"/>
              <a:ea typeface="Times New Roman"/>
              <a:cs typeface="Times New Roman"/>
              <a:sym typeface="Times New Roman"/>
            </a:endParaRPr>
          </a:p>
          <a:p>
            <a:pPr marL="0" lvl="0" indent="0" algn="just" rtl="0">
              <a:lnSpc>
                <a:spcPct val="100000"/>
              </a:lnSpc>
              <a:spcBef>
                <a:spcPts val="1200"/>
              </a:spcBef>
              <a:spcAft>
                <a:spcPts val="1200"/>
              </a:spcAft>
              <a:buSzPts val="5000"/>
              <a:buNone/>
            </a:pPr>
            <a:br>
              <a:rPr lang="en-US" sz="1400" b="1">
                <a:latin typeface="Vidaloka"/>
                <a:ea typeface="Vidaloka"/>
                <a:cs typeface="Vidaloka"/>
                <a:sym typeface="Vidaloka"/>
              </a:rPr>
            </a:b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subTitle" idx="1"/>
          </p:nvPr>
        </p:nvSpPr>
        <p:spPr>
          <a:xfrm>
            <a:off x="-225450" y="1806150"/>
            <a:ext cx="9594900" cy="153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None/>
            </a:pPr>
            <a:r>
              <a:rPr lang="en-US" sz="8000" b="1">
                <a:latin typeface="Vidaloka"/>
                <a:ea typeface="Vidaloka"/>
                <a:cs typeface="Vidaloka"/>
                <a:sym typeface="Vidaloka"/>
              </a:rPr>
              <a:t>Gas Sensor Dataset</a:t>
            </a:r>
            <a:endParaRPr sz="80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 calcmode="lin" valueType="num">
                                      <p:cBhvr additive="base">
                                        <p:cTn id="7" dur="1000"/>
                                        <p:tgtEl>
                                          <p:spTgt spid="20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a:spLocks noGrp="1"/>
          </p:cNvSpPr>
          <p:nvPr>
            <p:ph type="title"/>
          </p:nvPr>
        </p:nvSpPr>
        <p:spPr>
          <a:xfrm>
            <a:off x="3554900" y="476792"/>
            <a:ext cx="1718087"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a:t>Agenda</a:t>
            </a:r>
            <a:endParaRPr/>
          </a:p>
        </p:txBody>
      </p:sp>
      <p:sp>
        <p:nvSpPr>
          <p:cNvPr id="112" name="Google Shape;112;p16"/>
          <p:cNvSpPr txBox="1"/>
          <p:nvPr/>
        </p:nvSpPr>
        <p:spPr>
          <a:xfrm>
            <a:off x="531628" y="1049492"/>
            <a:ext cx="4160874" cy="473971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Project Idea</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Why this project is made?</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Problem Statement</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How to solve this proble</a:t>
            </a:r>
            <a:r>
              <a:rPr lang="en-US" sz="2400" b="1" dirty="0">
                <a:solidFill>
                  <a:schemeClr val="dk2"/>
                </a:solidFill>
                <a:latin typeface="Vidaloka"/>
                <a:ea typeface="Vidaloka"/>
                <a:cs typeface="Vidaloka"/>
                <a:sym typeface="Vidaloka"/>
              </a:rPr>
              <a:t>m?</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Related Work</a:t>
            </a:r>
          </a:p>
          <a:p>
            <a:pPr marL="457200" indent="-457200">
              <a:lnSpc>
                <a:spcPct val="150000"/>
              </a:lnSpc>
              <a:buSzPts val="2400"/>
              <a:buFont typeface="Vidaloka"/>
              <a:buChar char="•"/>
            </a:pPr>
            <a:r>
              <a:rPr lang="en-US" sz="2400" b="1" i="0" u="none" strike="noStrike" cap="none" dirty="0">
                <a:solidFill>
                  <a:schemeClr val="dk2"/>
                </a:solidFill>
                <a:latin typeface="Vidaloka"/>
                <a:ea typeface="Vidaloka"/>
                <a:cs typeface="Vidaloka"/>
                <a:sym typeface="Vidaloka"/>
              </a:rPr>
              <a:t>Gas Sensor Dataset</a:t>
            </a:r>
          </a:p>
          <a:p>
            <a:pPr marR="0" lvl="0" algn="l" rtl="0">
              <a:lnSpc>
                <a:spcPct val="150000"/>
              </a:lnSpc>
              <a:spcBef>
                <a:spcPts val="0"/>
              </a:spcBef>
              <a:spcAft>
                <a:spcPts val="0"/>
              </a:spcAft>
              <a:buClr>
                <a:srgbClr val="000000"/>
              </a:buClr>
              <a:buSzPts val="2400"/>
            </a:pPr>
            <a:endParaRPr sz="2400" dirty="0">
              <a:latin typeface="Vidaloka"/>
              <a:ea typeface="Vidaloka"/>
              <a:cs typeface="Vidaloka"/>
              <a:sym typeface="Vidaloka"/>
            </a:endParaRPr>
          </a:p>
          <a:p>
            <a:pPr marR="0" lvl="0" algn="l" rtl="0">
              <a:lnSpc>
                <a:spcPct val="150000"/>
              </a:lnSpc>
              <a:spcBef>
                <a:spcPts val="0"/>
              </a:spcBef>
              <a:spcAft>
                <a:spcPts val="0"/>
              </a:spcAft>
              <a:buClr>
                <a:srgbClr val="000000"/>
              </a:buClr>
              <a:buSzPts val="2400"/>
            </a:pPr>
            <a:endParaRPr sz="2400"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13" name="Google Shape;113;p16"/>
          <p:cNvSpPr txBox="1"/>
          <p:nvPr/>
        </p:nvSpPr>
        <p:spPr>
          <a:xfrm>
            <a:off x="5328647" y="1297172"/>
            <a:ext cx="4054500" cy="2862282"/>
          </a:xfrm>
          <a:prstGeom prst="rect">
            <a:avLst/>
          </a:prstGeom>
          <a:noFill/>
          <a:ln>
            <a:noFill/>
          </a:ln>
        </p:spPr>
        <p:txBody>
          <a:bodyPr spcFirstLastPara="1" wrap="square" lIns="91425" tIns="45700" rIns="91425" bIns="45700" anchor="t" anchorCtr="0">
            <a:spAutoFit/>
          </a:bodyPr>
          <a:lstStyle/>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Implementation</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Result</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Tools &amp; Technologies</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Conclusion</a:t>
            </a:r>
            <a:endParaRPr sz="2400" dirty="0">
              <a:latin typeface="Vidaloka"/>
              <a:ea typeface="Vidaloka"/>
              <a:cs typeface="Vidaloka"/>
              <a:sym typeface="Vidaloka"/>
            </a:endParaRPr>
          </a:p>
          <a:p>
            <a:pPr marL="457200" marR="0" lvl="0" indent="-457200" algn="l" rtl="0">
              <a:lnSpc>
                <a:spcPct val="150000"/>
              </a:lnSpc>
              <a:spcBef>
                <a:spcPts val="0"/>
              </a:spcBef>
              <a:spcAft>
                <a:spcPts val="0"/>
              </a:spcAft>
              <a:buClr>
                <a:srgbClr val="000000"/>
              </a:buClr>
              <a:buSzPts val="2400"/>
              <a:buFont typeface="Vidaloka"/>
              <a:buChar char="•"/>
            </a:pPr>
            <a:r>
              <a:rPr lang="en-US" sz="2400" b="1" i="0" u="none" strike="noStrike" cap="none" dirty="0">
                <a:solidFill>
                  <a:schemeClr val="dk2"/>
                </a:solidFill>
                <a:latin typeface="Vidaloka"/>
                <a:ea typeface="Vidaloka"/>
                <a:cs typeface="Vidaloka"/>
                <a:sym typeface="Vidaloka"/>
              </a:rPr>
              <a:t>Future Work</a:t>
            </a:r>
            <a:endParaRPr sz="2400" dirty="0">
              <a:latin typeface="Vidaloka"/>
              <a:ea typeface="Vidaloka"/>
              <a:cs typeface="Vidaloka"/>
              <a:sym typeface="Vidalok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4"/>
          <p:cNvSpPr txBox="1">
            <a:spLocks noGrp="1"/>
          </p:cNvSpPr>
          <p:nvPr>
            <p:ph type="subTitle" idx="1"/>
          </p:nvPr>
        </p:nvSpPr>
        <p:spPr>
          <a:xfrm>
            <a:off x="671950" y="338025"/>
            <a:ext cx="4265100" cy="4469400"/>
          </a:xfrm>
          <a:prstGeom prst="rect">
            <a:avLst/>
          </a:prstGeom>
          <a:noFill/>
          <a:ln>
            <a:noFill/>
          </a:ln>
        </p:spPr>
        <p:txBody>
          <a:bodyPr spcFirstLastPara="1" wrap="square" lIns="91425" tIns="91425" rIns="91425" bIns="91425" anchor="t" anchorCtr="0">
            <a:noAutofit/>
          </a:bodyPr>
          <a:lstStyle/>
          <a:p>
            <a:pPr marL="114300" lvl="0" indent="-285750" algn="just" rtl="0">
              <a:lnSpc>
                <a:spcPct val="100000"/>
              </a:lnSpc>
              <a:spcBef>
                <a:spcPts val="0"/>
              </a:spcBef>
              <a:spcAft>
                <a:spcPts val="0"/>
              </a:spcAft>
              <a:buSzPts val="1800"/>
              <a:buFont typeface="Noto Sans Symbols"/>
              <a:buChar char="⮚"/>
            </a:pPr>
            <a:r>
              <a:rPr lang="en-US" sz="1800">
                <a:latin typeface="Vidaloka"/>
                <a:ea typeface="Vidaloka"/>
                <a:cs typeface="Vidaloka"/>
                <a:sym typeface="Vidaloka"/>
              </a:rPr>
              <a:t>A Gas_Sensor_Measurement dataset has 6400 sample in total.</a:t>
            </a:r>
            <a:endParaRPr/>
          </a:p>
          <a:p>
            <a:pPr marL="114300" lvl="0" indent="-285750" algn="just" rtl="0">
              <a:lnSpc>
                <a:spcPct val="100000"/>
              </a:lnSpc>
              <a:spcBef>
                <a:spcPts val="0"/>
              </a:spcBef>
              <a:spcAft>
                <a:spcPts val="0"/>
              </a:spcAft>
              <a:buSzPts val="1800"/>
              <a:buFont typeface="Noto Sans Symbols"/>
              <a:buChar char="⮚"/>
            </a:pPr>
            <a:r>
              <a:rPr lang="en-US" sz="1800">
                <a:latin typeface="Vidaloka"/>
                <a:ea typeface="Vidaloka"/>
                <a:cs typeface="Vidaloka"/>
                <a:sym typeface="Vidaloka"/>
              </a:rPr>
              <a:t>These 6400 samples divided equally in four classes.</a:t>
            </a:r>
            <a:endParaRPr/>
          </a:p>
          <a:p>
            <a:pPr marL="114300" lvl="0" indent="-285750" algn="just" rtl="0">
              <a:lnSpc>
                <a:spcPct val="100000"/>
              </a:lnSpc>
              <a:spcBef>
                <a:spcPts val="0"/>
              </a:spcBef>
              <a:spcAft>
                <a:spcPts val="0"/>
              </a:spcAft>
              <a:buSzPts val="1800"/>
              <a:buFont typeface="Noto Sans Symbols"/>
              <a:buChar char="⮚"/>
            </a:pPr>
            <a:r>
              <a:rPr lang="en-US" sz="1800">
                <a:latin typeface="Vidaloka"/>
                <a:ea typeface="Vidaloka"/>
                <a:cs typeface="Vidaloka"/>
                <a:sym typeface="Vidaloka"/>
              </a:rPr>
              <a:t>The dataset contain 1600 samples of perfume class,1600 samples of smoke class and 1600 samples for a mixture between perfume and smoke class .</a:t>
            </a:r>
            <a:endParaRPr/>
          </a:p>
          <a:p>
            <a:pPr marL="114300" lvl="0" indent="-285750" algn="just" rtl="0">
              <a:lnSpc>
                <a:spcPct val="100000"/>
              </a:lnSpc>
              <a:spcBef>
                <a:spcPts val="0"/>
              </a:spcBef>
              <a:spcAft>
                <a:spcPts val="0"/>
              </a:spcAft>
              <a:buSzPts val="1800"/>
              <a:buFont typeface="Noto Sans Symbols"/>
              <a:buChar char="⮚"/>
            </a:pPr>
            <a:r>
              <a:rPr lang="en-US" sz="1800">
                <a:latin typeface="Vidaloka"/>
                <a:ea typeface="Vidaloka"/>
                <a:cs typeface="Vidaloka"/>
                <a:sym typeface="Vidaloka"/>
              </a:rPr>
              <a:t>The remaining 1600 were collected for neutral environment (No Gas) class</a:t>
            </a:r>
            <a:r>
              <a:rPr lang="en-US">
                <a:latin typeface="Vidaloka"/>
                <a:ea typeface="Vidaloka"/>
                <a:cs typeface="Vidaloka"/>
                <a:sym typeface="Vidaloka"/>
              </a:rPr>
              <a:t>.</a:t>
            </a:r>
            <a:endParaRPr>
              <a:latin typeface="Vidaloka"/>
              <a:ea typeface="Vidaloka"/>
              <a:cs typeface="Vidaloka"/>
              <a:sym typeface="Vidaloka"/>
            </a:endParaRPr>
          </a:p>
          <a:p>
            <a:pPr marL="114300" lvl="0" indent="-285750" algn="just" rtl="0">
              <a:lnSpc>
                <a:spcPct val="100000"/>
              </a:lnSpc>
              <a:spcBef>
                <a:spcPts val="0"/>
              </a:spcBef>
              <a:spcAft>
                <a:spcPts val="0"/>
              </a:spcAft>
              <a:buSzPts val="1800"/>
              <a:buFont typeface="Vidaloka"/>
              <a:buChar char="⮚"/>
            </a:pPr>
            <a:r>
              <a:rPr lang="en-US">
                <a:latin typeface="Vidaloka"/>
                <a:ea typeface="Vidaloka"/>
                <a:cs typeface="Vidaloka"/>
                <a:sym typeface="Vidaloka"/>
              </a:rPr>
              <a:t>This dataset available on </a:t>
            </a:r>
            <a:r>
              <a:rPr lang="en-US">
                <a:solidFill>
                  <a:schemeClr val="dk1"/>
                </a:solidFill>
                <a:latin typeface="Vidaloka"/>
                <a:ea typeface="Vidaloka"/>
                <a:cs typeface="Vidaloka"/>
                <a:sym typeface="Vidaloka"/>
              </a:rPr>
              <a:t>kagle:</a:t>
            </a:r>
            <a:r>
              <a:rPr lang="en-US" u="sng">
                <a:solidFill>
                  <a:srgbClr val="1155CC"/>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https://data.mendeley.com/datasets/zkwgkjkjn9/2</a:t>
            </a:r>
            <a:endParaRPr>
              <a:solidFill>
                <a:srgbClr val="FF0000"/>
              </a:solidFill>
              <a:latin typeface="Vidaloka"/>
              <a:ea typeface="Vidaloka"/>
              <a:cs typeface="Vidaloka"/>
              <a:sym typeface="Vidaloka"/>
            </a:endParaRPr>
          </a:p>
          <a:p>
            <a:pPr marL="0" lvl="0" indent="0" algn="just" rtl="0">
              <a:lnSpc>
                <a:spcPct val="100000"/>
              </a:lnSpc>
              <a:spcBef>
                <a:spcPts val="0"/>
              </a:spcBef>
              <a:spcAft>
                <a:spcPts val="1200"/>
              </a:spcAft>
              <a:buSzPts val="1800"/>
              <a:buNone/>
            </a:pPr>
            <a:endParaRPr/>
          </a:p>
        </p:txBody>
      </p:sp>
      <p:pic>
        <p:nvPicPr>
          <p:cNvPr id="209" name="Google Shape;209;p34"/>
          <p:cNvPicPr preferRelativeResize="0"/>
          <p:nvPr/>
        </p:nvPicPr>
        <p:blipFill rotWithShape="1">
          <a:blip r:embed="rId4">
            <a:alphaModFix/>
          </a:blip>
          <a:srcRect/>
          <a:stretch/>
        </p:blipFill>
        <p:spPr>
          <a:xfrm>
            <a:off x="5672890" y="426936"/>
            <a:ext cx="3190187" cy="2966889"/>
          </a:xfrm>
          <a:prstGeom prst="rect">
            <a:avLst/>
          </a:prstGeom>
          <a:noFill/>
          <a:ln>
            <a:noFill/>
          </a:ln>
        </p:spPr>
      </p:pic>
      <p:pic>
        <p:nvPicPr>
          <p:cNvPr id="210" name="Google Shape;210;p34"/>
          <p:cNvPicPr preferRelativeResize="0"/>
          <p:nvPr/>
        </p:nvPicPr>
        <p:blipFill rotWithShape="1">
          <a:blip r:embed="rId5">
            <a:alphaModFix/>
          </a:blip>
          <a:srcRect/>
          <a:stretch/>
        </p:blipFill>
        <p:spPr>
          <a:xfrm>
            <a:off x="4937050" y="3676600"/>
            <a:ext cx="4206950" cy="959850"/>
          </a:xfrm>
          <a:prstGeom prst="rect">
            <a:avLst/>
          </a:prstGeom>
          <a:noFill/>
          <a:ln>
            <a:noFill/>
          </a:ln>
        </p:spPr>
      </p:pic>
      <p:pic>
        <p:nvPicPr>
          <p:cNvPr id="211" name="Google Shape;211;p34" descr="Line arrow: Clockwise curve with solid fill"/>
          <p:cNvPicPr preferRelativeResize="0"/>
          <p:nvPr/>
        </p:nvPicPr>
        <p:blipFill rotWithShape="1">
          <a:blip r:embed="rId6">
            <a:alphaModFix/>
          </a:blip>
          <a:srcRect/>
          <a:stretch/>
        </p:blipFill>
        <p:spPr>
          <a:xfrm rot="-10187285" flipH="1">
            <a:off x="5183798" y="3041301"/>
            <a:ext cx="512063" cy="705046"/>
          </a:xfrm>
          <a:prstGeom prst="rect">
            <a:avLst/>
          </a:prstGeom>
          <a:noFill/>
          <a:ln>
            <a:noFill/>
          </a:ln>
        </p:spPr>
      </p:pic>
      <p:sp>
        <p:nvSpPr>
          <p:cNvPr id="212" name="Google Shape;212;p34"/>
          <p:cNvSpPr txBox="1"/>
          <p:nvPr/>
        </p:nvSpPr>
        <p:spPr>
          <a:xfrm>
            <a:off x="5938500" y="3269725"/>
            <a:ext cx="21702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1 :Dataset</a:t>
            </a:r>
            <a:endParaRPr sz="1300">
              <a:solidFill>
                <a:schemeClr val="dk2"/>
              </a:solidFill>
              <a:latin typeface="Vidaloka"/>
              <a:ea typeface="Vidaloka"/>
              <a:cs typeface="Vidaloka"/>
              <a:sym typeface="Vidaloka"/>
            </a:endParaRPr>
          </a:p>
        </p:txBody>
      </p:sp>
      <p:sp>
        <p:nvSpPr>
          <p:cNvPr id="213" name="Google Shape;213;p34"/>
          <p:cNvSpPr txBox="1"/>
          <p:nvPr/>
        </p:nvSpPr>
        <p:spPr>
          <a:xfrm>
            <a:off x="6190175" y="4544400"/>
            <a:ext cx="17007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2: Dataset</a:t>
            </a:r>
            <a:endParaRPr sz="800">
              <a:solidFill>
                <a:schemeClr val="dk2"/>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8"/>
                                        </p:tgtEl>
                                        <p:attrNameLst>
                                          <p:attrName>style.visibility</p:attrName>
                                        </p:attrNameLst>
                                      </p:cBhvr>
                                      <p:to>
                                        <p:strVal val="visible"/>
                                      </p:to>
                                    </p:set>
                                    <p:anim calcmode="lin" valueType="num">
                                      <p:cBhvr additive="base">
                                        <p:cTn id="7"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subTitle" idx="1"/>
          </p:nvPr>
        </p:nvSpPr>
        <p:spPr>
          <a:xfrm>
            <a:off x="219740" y="1729563"/>
            <a:ext cx="8569841" cy="15310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None/>
            </a:pPr>
            <a:r>
              <a:rPr lang="en-US" sz="8000" b="1">
                <a:latin typeface="Vidaloka"/>
                <a:ea typeface="Vidaloka"/>
                <a:cs typeface="Vidaloka"/>
                <a:sym typeface="Vidaloka"/>
              </a:rPr>
              <a:t>Implementation</a:t>
            </a:r>
            <a:endParaRPr sz="80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18"/>
                                        </p:tgtEl>
                                        <p:attrNameLst>
                                          <p:attrName>style.visibility</p:attrName>
                                        </p:attrNameLst>
                                      </p:cBhvr>
                                      <p:to>
                                        <p:strVal val="visible"/>
                                      </p:to>
                                    </p:set>
                                    <p:anim calcmode="lin" valueType="num">
                                      <p:cBhvr additive="base">
                                        <p:cTn id="7" dur="1000"/>
                                        <p:tgtEl>
                                          <p:spTgt spid="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aphicFrame>
        <p:nvGraphicFramePr>
          <p:cNvPr id="223" name="Google Shape;223;p36"/>
          <p:cNvGraphicFramePr/>
          <p:nvPr/>
        </p:nvGraphicFramePr>
        <p:xfrm>
          <a:off x="-2448658" y="-638250"/>
          <a:ext cx="13913825" cy="6420000"/>
        </p:xfrm>
        <a:graphic>
          <a:graphicData uri="http://schemas.openxmlformats.org/drawingml/2006/table">
            <a:tbl>
              <a:tblPr>
                <a:noFill/>
                <a:tableStyleId>{DCC60E28-835E-4661-97F2-64A18FC335CC}</a:tableStyleId>
              </a:tblPr>
              <a:tblGrid>
                <a:gridCol w="1516675">
                  <a:extLst>
                    <a:ext uri="{9D8B030D-6E8A-4147-A177-3AD203B41FA5}">
                      <a16:colId xmlns:a16="http://schemas.microsoft.com/office/drawing/2014/main" val="20000"/>
                    </a:ext>
                  </a:extLst>
                </a:gridCol>
                <a:gridCol w="1644150">
                  <a:extLst>
                    <a:ext uri="{9D8B030D-6E8A-4147-A177-3AD203B41FA5}">
                      <a16:colId xmlns:a16="http://schemas.microsoft.com/office/drawing/2014/main" val="20001"/>
                    </a:ext>
                  </a:extLst>
                </a:gridCol>
                <a:gridCol w="1784850">
                  <a:extLst>
                    <a:ext uri="{9D8B030D-6E8A-4147-A177-3AD203B41FA5}">
                      <a16:colId xmlns:a16="http://schemas.microsoft.com/office/drawing/2014/main" val="20002"/>
                    </a:ext>
                  </a:extLst>
                </a:gridCol>
                <a:gridCol w="1723300">
                  <a:extLst>
                    <a:ext uri="{9D8B030D-6E8A-4147-A177-3AD203B41FA5}">
                      <a16:colId xmlns:a16="http://schemas.microsoft.com/office/drawing/2014/main" val="20003"/>
                    </a:ext>
                  </a:extLst>
                </a:gridCol>
                <a:gridCol w="1644150">
                  <a:extLst>
                    <a:ext uri="{9D8B030D-6E8A-4147-A177-3AD203B41FA5}">
                      <a16:colId xmlns:a16="http://schemas.microsoft.com/office/drawing/2014/main" val="20004"/>
                    </a:ext>
                  </a:extLst>
                </a:gridCol>
                <a:gridCol w="1943100">
                  <a:extLst>
                    <a:ext uri="{9D8B030D-6E8A-4147-A177-3AD203B41FA5}">
                      <a16:colId xmlns:a16="http://schemas.microsoft.com/office/drawing/2014/main" val="20005"/>
                    </a:ext>
                  </a:extLst>
                </a:gridCol>
                <a:gridCol w="1828800">
                  <a:extLst>
                    <a:ext uri="{9D8B030D-6E8A-4147-A177-3AD203B41FA5}">
                      <a16:colId xmlns:a16="http://schemas.microsoft.com/office/drawing/2014/main" val="20006"/>
                    </a:ext>
                  </a:extLst>
                </a:gridCol>
                <a:gridCol w="1828800">
                  <a:extLst>
                    <a:ext uri="{9D8B030D-6E8A-4147-A177-3AD203B41FA5}">
                      <a16:colId xmlns:a16="http://schemas.microsoft.com/office/drawing/2014/main" val="20007"/>
                    </a:ext>
                  </a:extLst>
                </a:gridCol>
              </a:tblGrid>
              <a:tr h="855125">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sng" strike="noStrike" cap="none">
                          <a:solidFill>
                            <a:schemeClr val="dk1"/>
                          </a:solidFill>
                          <a:latin typeface="Vidaloka"/>
                          <a:ea typeface="Vidaloka"/>
                          <a:cs typeface="Vidaloka"/>
                          <a:sym typeface="Vidaloka"/>
                        </a:rPr>
                        <a:t>Comparsion</a:t>
                      </a:r>
                      <a:endParaRPr sz="2000" b="1" u="sng" strike="noStrike" cap="none">
                        <a:solidFill>
                          <a:schemeClr val="dk1"/>
                        </a:solidFill>
                        <a:latin typeface="Vidaloka"/>
                        <a:ea typeface="Vidaloka"/>
                        <a:cs typeface="Vidaloka"/>
                        <a:sym typeface="Vidaloka"/>
                      </a:endParaRPr>
                    </a:p>
                  </a:txBody>
                  <a:tcPr marL="91425" marR="91425" marT="91425" marB="91425" anchor="ctr">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b="1" u="none" strike="noStrike" cap="none">
                          <a:solidFill>
                            <a:schemeClr val="dk1"/>
                          </a:solidFill>
                          <a:latin typeface="Vidaloka"/>
                          <a:ea typeface="Vidaloka"/>
                          <a:cs typeface="Vidaloka"/>
                          <a:sym typeface="Vidaloka"/>
                        </a:rPr>
                        <a:t>Extra Tree</a:t>
                      </a:r>
                      <a:endParaRPr sz="2000" b="1"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Random Forest</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K-NN</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SVM</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Decision Tree</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Naïve Bayes</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US" sz="2000" u="none" strike="noStrike" cap="none">
                          <a:solidFill>
                            <a:schemeClr val="dk1"/>
                          </a:solidFill>
                          <a:latin typeface="Vidaloka"/>
                          <a:ea typeface="Vidaloka"/>
                          <a:cs typeface="Vidaloka"/>
                          <a:sym typeface="Vidaloka"/>
                        </a:rPr>
                        <a:t>Logistic Regression</a:t>
                      </a:r>
                      <a:endParaRPr sz="2000" u="none" strike="noStrike" cap="none">
                        <a:solidFill>
                          <a:schemeClr val="dk1"/>
                        </a:solidFill>
                        <a:latin typeface="Vidaloka"/>
                        <a:ea typeface="Vidaloka"/>
                        <a:cs typeface="Vidaloka"/>
                        <a:sym typeface="Vidaloka"/>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937E7B"/>
                    </a:solidFill>
                  </a:tcPr>
                </a:tc>
                <a:extLst>
                  <a:ext uri="{0D108BD9-81ED-4DB2-BD59-A6C34878D82A}">
                    <a16:rowId xmlns:a16="http://schemas.microsoft.com/office/drawing/2014/main" val="10000"/>
                  </a:ext>
                </a:extLst>
              </a:tr>
              <a:tr h="888000">
                <a:tc>
                  <a:txBody>
                    <a:bodyPr/>
                    <a:lstStyle/>
                    <a:p>
                      <a:pPr marL="0" marR="0" lvl="0" indent="0" algn="ctr" rtl="0">
                        <a:lnSpc>
                          <a:spcPct val="100000"/>
                        </a:lnSpc>
                        <a:spcBef>
                          <a:spcPts val="0"/>
                        </a:spcBef>
                        <a:spcAft>
                          <a:spcPts val="0"/>
                        </a:spcAft>
                        <a:buNone/>
                      </a:pPr>
                      <a:r>
                        <a:rPr lang="en-US" sz="1200" b="1" i="0" u="sng" strike="noStrike" cap="none">
                          <a:solidFill>
                            <a:schemeClr val="dk1"/>
                          </a:solidFill>
                          <a:latin typeface="Arial"/>
                          <a:ea typeface="Arial"/>
                          <a:cs typeface="Arial"/>
                          <a:sym typeface="Arial"/>
                        </a:rPr>
                        <a:t>Highest Accuracy</a:t>
                      </a:r>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97.86%</a:t>
                      </a:r>
                      <a:endParaRPr/>
                    </a:p>
                    <a:p>
                      <a:pPr marL="0" marR="0" lvl="0" indent="0" algn="ctr" rtl="0">
                        <a:lnSpc>
                          <a:spcPct val="100000"/>
                        </a:lnSpc>
                        <a:spcBef>
                          <a:spcPts val="0"/>
                        </a:spcBef>
                        <a:spcAft>
                          <a:spcPts val="0"/>
                        </a:spcAft>
                        <a:buNone/>
                      </a:pPr>
                      <a:endParaRPr sz="1400" b="0" i="0" u="none" strike="noStrike" cap="none">
                        <a:solidFill>
                          <a:schemeClr val="accent3"/>
                        </a:solidFill>
                        <a:latin typeface="Gill Sans"/>
                        <a:ea typeface="Gill Sans"/>
                        <a:cs typeface="Gill Sans"/>
                        <a:sym typeface="Gill Sans"/>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400" u="none" strike="noStrike" cap="none"/>
                        <a:t>Accuracy = 97.58%</a:t>
                      </a:r>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chemeClr val="accent3"/>
                        </a:solidFill>
                        <a:latin typeface="Gill Sans"/>
                        <a:ea typeface="Gill Sans"/>
                        <a:cs typeface="Gill Sans"/>
                        <a:sym typeface="Gill Sans"/>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a:t>
                      </a:r>
                      <a:r>
                        <a:rPr lang="en-US" sz="1400" b="0" i="0" u="none" strike="noStrike" cap="none">
                          <a:solidFill>
                            <a:srgbClr val="000000"/>
                          </a:solidFill>
                          <a:latin typeface="Arial"/>
                          <a:ea typeface="Arial"/>
                          <a:cs typeface="Arial"/>
                          <a:sym typeface="Arial"/>
                        </a:rPr>
                        <a:t>97.265</a:t>
                      </a:r>
                      <a:r>
                        <a:rPr lang="en-US" sz="1400" u="none" strike="noStrike" cap="none"/>
                        <a:t>%</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accent3"/>
                        </a:solidFill>
                        <a:latin typeface="Arial"/>
                        <a:ea typeface="Arial"/>
                        <a:cs typeface="Arial"/>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97.10%</a:t>
                      </a:r>
                      <a:endParaRPr/>
                    </a:p>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94.76%</a:t>
                      </a:r>
                      <a:endParaRPr/>
                    </a:p>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86.25%</a:t>
                      </a:r>
                      <a:endParaRPr/>
                    </a:p>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Accuracy = 85.0%</a:t>
                      </a:r>
                      <a:endParaRPr/>
                    </a:p>
                    <a:p>
                      <a:pPr marL="0" marR="0" lvl="0" indent="0" algn="ctr"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a:txBody>
                  <a:tcPr marL="91425" marR="91425" marT="91425" marB="91425" anchor="ctr">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177250">
                <a:tc>
                  <a:txBody>
                    <a:bodyPr/>
                    <a:lstStyle/>
                    <a:p>
                      <a:pPr marL="0" marR="0" lvl="0" indent="0" algn="l" rtl="0">
                        <a:lnSpc>
                          <a:spcPct val="100000"/>
                        </a:lnSpc>
                        <a:spcBef>
                          <a:spcPts val="0"/>
                        </a:spcBef>
                        <a:spcAft>
                          <a:spcPts val="0"/>
                        </a:spcAft>
                        <a:buClr>
                          <a:schemeClr val="dk1"/>
                        </a:buClr>
                        <a:buSzPts val="1100"/>
                        <a:buFont typeface="Arial"/>
                        <a:buNone/>
                      </a:pPr>
                      <a:r>
                        <a:rPr lang="en-US" sz="1300" b="1" u="sng" strike="noStrike" cap="none">
                          <a:solidFill>
                            <a:schemeClr val="dk1"/>
                          </a:solidFill>
                        </a:rPr>
                        <a:t>Parameters</a:t>
                      </a:r>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N-estimators=100</a:t>
                      </a:r>
                      <a:endParaRPr/>
                    </a:p>
                    <a:p>
                      <a:pPr marL="0" marR="0" lvl="0" indent="0" algn="ctr"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Random State=0</a:t>
                      </a:r>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        </a:t>
                      </a:r>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N – estimatore =50</a:t>
                      </a:r>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Criterion = "entropy"</a:t>
                      </a:r>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Random forest  =0</a:t>
                      </a:r>
                      <a:endParaRPr sz="1400" b="0" i="0" u="none" strike="noStrike" cap="none">
                        <a:solidFill>
                          <a:schemeClr val="dk1"/>
                        </a:solidFill>
                        <a:latin typeface="Arial"/>
                        <a:ea typeface="Arial"/>
                        <a:cs typeface="Arial"/>
                        <a:sym typeface="Aria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rgbClr val="000000"/>
                        </a:buClr>
                        <a:buSzPts val="14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Random State=0</a:t>
                      </a:r>
                      <a:endParaRPr/>
                    </a:p>
                    <a:p>
                      <a:pPr marL="0" marR="0" lvl="0" indent="0" algn="ctr" rtl="0">
                        <a:lnSpc>
                          <a:spcPct val="100000"/>
                        </a:lnSpc>
                        <a:spcBef>
                          <a:spcPts val="0"/>
                        </a:spcBef>
                        <a:spcAft>
                          <a:spcPts val="0"/>
                        </a:spcAft>
                        <a:buClr>
                          <a:srgbClr val="000000"/>
                        </a:buClr>
                        <a:buSzPts val="1400"/>
                        <a:buFont typeface="Arial"/>
                        <a:buNone/>
                      </a:pPr>
                      <a:r>
                        <a:rPr lang="en-US" sz="1400" u="none" strike="noStrike" cap="none">
                          <a:solidFill>
                            <a:schemeClr val="dk1"/>
                          </a:solidFill>
                        </a:rPr>
                        <a:t>When K=5</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1400" b="0" i="0" u="none" strike="noStrike" cap="none">
                          <a:solidFill>
                            <a:srgbClr val="000000"/>
                          </a:solidFill>
                          <a:latin typeface="Arial"/>
                          <a:ea typeface="Arial"/>
                          <a:cs typeface="Arial"/>
                          <a:sym typeface="Arial"/>
                        </a:rPr>
                        <a:t>C =1000, gamma= 1, kernel='rbf'</a:t>
                      </a:r>
                      <a:endParaRPr/>
                    </a:p>
                    <a:p>
                      <a:pPr marL="0" marR="0" lvl="0" indent="0" algn="l"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Random</a:t>
                      </a:r>
                      <a:endParaRPr/>
                    </a:p>
                    <a:p>
                      <a:pPr marL="0" marR="0" lvl="0" indent="0" algn="ctr"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State=0</a:t>
                      </a:r>
                      <a:endParaRPr/>
                    </a:p>
                    <a:p>
                      <a:pPr marL="0" marR="0" lvl="0" indent="0" algn="ctr"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Max Depth=7</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chemeClr val="dk1"/>
                        </a:buClr>
                        <a:buSzPts val="1100"/>
                        <a:buFont typeface="Arial"/>
                        <a:buNone/>
                      </a:pPr>
                      <a:endParaRPr sz="1400" u="none" strike="noStrike" cap="none"/>
                    </a:p>
                    <a:p>
                      <a:pPr marL="0" marR="0" lvl="0" indent="0" algn="ctr" rtl="0">
                        <a:lnSpc>
                          <a:spcPct val="100000"/>
                        </a:lnSpc>
                        <a:spcBef>
                          <a:spcPts val="0"/>
                        </a:spcBef>
                        <a:spcAft>
                          <a:spcPts val="0"/>
                        </a:spcAft>
                        <a:buClr>
                          <a:schemeClr val="dk1"/>
                        </a:buClr>
                        <a:buSzPts val="1100"/>
                        <a:buFont typeface="Arial"/>
                        <a:buNone/>
                      </a:pPr>
                      <a:endParaRPr sz="1400" u="none" strike="noStrike" cap="none"/>
                    </a:p>
                    <a:p>
                      <a:pPr marL="0" marR="0" lvl="0" indent="0" algn="ctr" rtl="0">
                        <a:lnSpc>
                          <a:spcPct val="100000"/>
                        </a:lnSpc>
                        <a:spcBef>
                          <a:spcPts val="0"/>
                        </a:spcBef>
                        <a:spcAft>
                          <a:spcPts val="0"/>
                        </a:spcAft>
                        <a:buClr>
                          <a:schemeClr val="dk1"/>
                        </a:buClr>
                        <a:buSzPts val="1100"/>
                        <a:buFont typeface="Arial"/>
                        <a:buNone/>
                      </a:pPr>
                      <a:endParaRPr sz="1400" u="none" strike="noStrike" cap="none"/>
                    </a:p>
                    <a:p>
                      <a:pPr marL="0" marR="0" lvl="0" indent="0" algn="ctr" rtl="0">
                        <a:lnSpc>
                          <a:spcPct val="100000"/>
                        </a:lnSpc>
                        <a:spcBef>
                          <a:spcPts val="0"/>
                        </a:spcBef>
                        <a:spcAft>
                          <a:spcPts val="0"/>
                        </a:spcAft>
                        <a:buClr>
                          <a:schemeClr val="dk1"/>
                        </a:buClr>
                        <a:buSzPts val="1100"/>
                        <a:buFont typeface="Arial"/>
                        <a:buNone/>
                      </a:pPr>
                      <a:r>
                        <a:rPr lang="en-US" sz="1400" u="none" strike="noStrike" cap="none"/>
                        <a:t>Priors=[0.2, 0.2, 0.5, 0.1]</a:t>
                      </a:r>
                      <a:endParaRPr/>
                    </a:p>
                    <a:p>
                      <a:pPr marL="0" marR="0" lvl="0" indent="0" algn="l" rtl="0">
                        <a:lnSpc>
                          <a:spcPct val="100000"/>
                        </a:lnSpc>
                        <a:spcBef>
                          <a:spcPts val="0"/>
                        </a:spcBef>
                        <a:spcAft>
                          <a:spcPts val="0"/>
                        </a:spcAft>
                        <a:buClr>
                          <a:schemeClr val="dk1"/>
                        </a:buClr>
                        <a:buSzPts val="1100"/>
                        <a:buFont typeface="Arial"/>
                        <a:buNone/>
                      </a:pP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endParaRPr sz="1400" u="none" strike="noStrike" cap="none"/>
                    </a:p>
                    <a:p>
                      <a:pPr marL="0" marR="0" lvl="0" indent="0" algn="l" rtl="0">
                        <a:lnSpc>
                          <a:spcPct val="100000"/>
                        </a:lnSpc>
                        <a:spcBef>
                          <a:spcPts val="0"/>
                        </a:spcBef>
                        <a:spcAft>
                          <a:spcPts val="0"/>
                        </a:spcAft>
                        <a:buClr>
                          <a:schemeClr val="dk1"/>
                        </a:buClr>
                        <a:buSzPts val="1100"/>
                        <a:buFont typeface="Arial"/>
                        <a:buNone/>
                      </a:pPr>
                      <a:endParaRPr sz="1400" u="none" strike="noStrike" cap="none"/>
                    </a:p>
                    <a:p>
                      <a:pPr marL="0" marR="0" lvl="0" indent="0" algn="l" rtl="0">
                        <a:lnSpc>
                          <a:spcPct val="100000"/>
                        </a:lnSpc>
                        <a:spcBef>
                          <a:spcPts val="0"/>
                        </a:spcBef>
                        <a:spcAft>
                          <a:spcPts val="0"/>
                        </a:spcAft>
                        <a:buClr>
                          <a:schemeClr val="dk1"/>
                        </a:buClr>
                        <a:buSzPts val="1100"/>
                        <a:buFont typeface="Arial"/>
                        <a:buNone/>
                      </a:pPr>
                      <a:r>
                        <a:rPr lang="en-US" sz="1400" u="none" strike="noStrike" cap="none"/>
                        <a:t>max_iter=3000, penalty='l2', random_state=0 </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499625">
                <a:tc>
                  <a:txBody>
                    <a:bodyPr/>
                    <a:lstStyle/>
                    <a:p>
                      <a:pPr marL="0" marR="0" lvl="0" indent="0" algn="l" rtl="0">
                        <a:lnSpc>
                          <a:spcPct val="100000"/>
                        </a:lnSpc>
                        <a:spcBef>
                          <a:spcPts val="0"/>
                        </a:spcBef>
                        <a:spcAft>
                          <a:spcPts val="0"/>
                        </a:spcAft>
                        <a:buClr>
                          <a:schemeClr val="dk1"/>
                        </a:buClr>
                        <a:buSzPts val="1100"/>
                        <a:buFont typeface="Arial"/>
                        <a:buNone/>
                      </a:pPr>
                      <a:r>
                        <a:rPr lang="en-US" sz="1200" b="1" u="sng" strike="noStrike" cap="none">
                          <a:solidFill>
                            <a:schemeClr val="dk1"/>
                          </a:solidFill>
                        </a:rPr>
                        <a:t>Distinguishing </a:t>
                      </a:r>
                      <a:endParaRPr/>
                    </a:p>
                    <a:p>
                      <a:pPr marL="0" marR="0" lvl="0" indent="0" algn="l" rtl="0">
                        <a:lnSpc>
                          <a:spcPct val="100000"/>
                        </a:lnSpc>
                        <a:spcBef>
                          <a:spcPts val="0"/>
                        </a:spcBef>
                        <a:spcAft>
                          <a:spcPts val="0"/>
                        </a:spcAft>
                        <a:buClr>
                          <a:schemeClr val="dk1"/>
                        </a:buClr>
                        <a:buSzPts val="1100"/>
                        <a:buFont typeface="Arial"/>
                        <a:buNone/>
                      </a:pPr>
                      <a:r>
                        <a:rPr lang="en-US" sz="1200" b="1" u="sng" strike="noStrike" cap="none">
                          <a:solidFill>
                            <a:schemeClr val="dk1"/>
                          </a:solidFill>
                        </a:rPr>
                        <a:t>Featuers</a:t>
                      </a:r>
                      <a:endParaRPr sz="1200" b="1" u="sng"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creates many decision trees</a:t>
                      </a:r>
                      <a:endParaRPr/>
                    </a:p>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but the sampling for each tree is random</a:t>
                      </a:r>
                      <a:endParaRPr/>
                    </a:p>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without replacement</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b="1" i="0" u="none" strike="noStrike" cap="none">
                          <a:solidFill>
                            <a:schemeClr val="dk1"/>
                          </a:solidFill>
                          <a:latin typeface="Gill Sans"/>
                          <a:ea typeface="Gill Sans"/>
                          <a:cs typeface="Gill Sans"/>
                          <a:sym typeface="Gill Sans"/>
                        </a:rPr>
                        <a:t>.</a:t>
                      </a:r>
                      <a:r>
                        <a:rPr lang="en-US" sz="1400" b="0" i="0" u="none" strike="noStrike" cap="none">
                          <a:solidFill>
                            <a:schemeClr val="dk1"/>
                          </a:solidFill>
                          <a:latin typeface="Arial"/>
                          <a:ea typeface="Arial"/>
                          <a:cs typeface="Arial"/>
                          <a:sym typeface="Arial"/>
                        </a:rPr>
                        <a:t>Handling high-dimensional data. </a:t>
                      </a:r>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.Robustness  to noise and outliers. </a:t>
                      </a:r>
                      <a:endParaRPr/>
                    </a:p>
                    <a:p>
                      <a:pPr marL="0" marR="0" lvl="0" indent="0" algn="l" rtl="0">
                        <a:lnSpc>
                          <a:spcPct val="100000"/>
                        </a:lnSpc>
                        <a:spcBef>
                          <a:spcPts val="0"/>
                        </a:spcBef>
                        <a:spcAft>
                          <a:spcPts val="0"/>
                        </a:spcAft>
                        <a:buClr>
                          <a:schemeClr val="dk1"/>
                        </a:buClr>
                        <a:buSzPts val="1100"/>
                        <a:buFont typeface="Arial"/>
                        <a:buNone/>
                      </a:pPr>
                      <a:r>
                        <a:rPr lang="en-US" sz="1400" b="0" i="0" u="none" strike="noStrike" cap="none">
                          <a:solidFill>
                            <a:schemeClr val="dk1"/>
                          </a:solidFill>
                          <a:latin typeface="Arial"/>
                          <a:ea typeface="Arial"/>
                          <a:cs typeface="Arial"/>
                          <a:sym typeface="Arial"/>
                        </a:rPr>
                        <a:t>.Handling missing values. </a:t>
                      </a:r>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285750" marR="0" lvl="0" indent="-285750" algn="l" rtl="0">
                        <a:lnSpc>
                          <a:spcPct val="100000"/>
                        </a:lnSpc>
                        <a:spcBef>
                          <a:spcPts val="0"/>
                        </a:spcBef>
                        <a:spcAft>
                          <a:spcPts val="0"/>
                        </a:spcAft>
                        <a:buClr>
                          <a:srgbClr val="000000"/>
                        </a:buClr>
                        <a:buSzPts val="1400"/>
                        <a:buFont typeface="Arial"/>
                        <a:buChar char="•"/>
                      </a:pPr>
                      <a:r>
                        <a:rPr lang="en-US" sz="1400" u="none" strike="noStrike" cap="none">
                          <a:solidFill>
                            <a:schemeClr val="dk1"/>
                          </a:solidFill>
                        </a:rPr>
                        <a:t>Lazy Learning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u="none" strike="noStrike" cap="none">
                          <a:solidFill>
                            <a:schemeClr val="dk1"/>
                          </a:solidFill>
                        </a:rPr>
                        <a:t>Non-parametric</a:t>
                      </a:r>
                      <a:endParaRPr/>
                    </a:p>
                    <a:p>
                      <a:pPr marL="285750" marR="0" lvl="0" indent="-285750" algn="l" rtl="0">
                        <a:lnSpc>
                          <a:spcPct val="100000"/>
                        </a:lnSpc>
                        <a:spcBef>
                          <a:spcPts val="0"/>
                        </a:spcBef>
                        <a:spcAft>
                          <a:spcPts val="0"/>
                        </a:spcAft>
                        <a:buClr>
                          <a:srgbClr val="000000"/>
                        </a:buClr>
                        <a:buSzPts val="1400"/>
                        <a:buFont typeface="Arial"/>
                        <a:buChar char="•"/>
                      </a:pPr>
                      <a:r>
                        <a:rPr lang="en-US" sz="1400" u="none" strike="noStrike" cap="none">
                          <a:solidFill>
                            <a:schemeClr val="dk1"/>
                          </a:solidFill>
                        </a:rPr>
                        <a:t>Distance Metric</a:t>
                      </a:r>
                      <a:endParaRPr/>
                    </a:p>
                    <a:p>
                      <a:pPr marL="285750" marR="0" lvl="0" indent="-285750" algn="l" rtl="0">
                        <a:lnSpc>
                          <a:spcPct val="100000"/>
                        </a:lnSpc>
                        <a:spcBef>
                          <a:spcPts val="0"/>
                        </a:spcBef>
                        <a:spcAft>
                          <a:spcPts val="0"/>
                        </a:spcAft>
                        <a:buClr>
                          <a:srgbClr val="000000"/>
                        </a:buClr>
                        <a:buSzPts val="1400"/>
                        <a:buFont typeface="Arial"/>
                        <a:buChar char="•"/>
                      </a:pPr>
                      <a:r>
                        <a:rPr lang="en-US" sz="1400" u="none" strike="noStrike" cap="none">
                          <a:solidFill>
                            <a:schemeClr val="dk1"/>
                          </a:solidFill>
                        </a:rPr>
                        <a:t>K Value</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Effectiveness in High-dimensional Spaces.</a:t>
                      </a:r>
                      <a:endParaRPr/>
                    </a:p>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Capability to Handle Non-linear data.</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Interpretability</a:t>
                      </a:r>
                      <a:endParaRPr/>
                    </a:p>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Less Data Preparation</a:t>
                      </a:r>
                      <a:endParaRPr/>
                    </a:p>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Non-Parametric</a:t>
                      </a:r>
                      <a:endParaRPr/>
                    </a:p>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Versatility</a:t>
                      </a:r>
                      <a:endParaRPr/>
                    </a:p>
                    <a:p>
                      <a:pPr marL="285750" marR="0" lvl="0" indent="-285750" algn="l" rtl="0">
                        <a:lnSpc>
                          <a:spcPct val="100000"/>
                        </a:lnSpc>
                        <a:spcBef>
                          <a:spcPts val="0"/>
                        </a:spcBef>
                        <a:spcAft>
                          <a:spcPts val="0"/>
                        </a:spcAft>
                        <a:buClr>
                          <a:schemeClr val="dk1"/>
                        </a:buClr>
                        <a:buSzPts val="1100"/>
                        <a:buFont typeface="Arial"/>
                        <a:buChar char="•"/>
                      </a:pPr>
                      <a:r>
                        <a:rPr lang="en-US" sz="1400" u="none" strike="noStrike" cap="none">
                          <a:solidFill>
                            <a:schemeClr val="dk1"/>
                          </a:solidFill>
                        </a:rPr>
                        <a:t>Non-Linearity</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285750" marR="0" lvl="0" indent="-285750" algn="l" rtl="0">
                        <a:lnSpc>
                          <a:spcPct val="100000"/>
                        </a:lnSpc>
                        <a:spcBef>
                          <a:spcPts val="0"/>
                        </a:spcBef>
                        <a:spcAft>
                          <a:spcPts val="0"/>
                        </a:spcAft>
                        <a:buClr>
                          <a:schemeClr val="dk1"/>
                        </a:buClr>
                        <a:buSzPts val="1100"/>
                        <a:buFont typeface="Arial"/>
                        <a:buChar char="•"/>
                      </a:pPr>
                      <a:r>
                        <a:rPr lang="en-US" sz="1400" b="0" i="0" u="none" strike="noStrike" cap="none">
                          <a:solidFill>
                            <a:srgbClr val="000000"/>
                          </a:solidFill>
                          <a:latin typeface="Arial"/>
                          <a:ea typeface="Arial"/>
                          <a:cs typeface="Arial"/>
                          <a:sym typeface="Arial"/>
                        </a:rPr>
                        <a:t>Probabilistic Approach</a:t>
                      </a:r>
                      <a:endParaRPr/>
                    </a:p>
                    <a:p>
                      <a:pPr marL="285750" marR="0" lvl="0" indent="-285750" algn="l" rtl="0">
                        <a:lnSpc>
                          <a:spcPct val="100000"/>
                        </a:lnSpc>
                        <a:spcBef>
                          <a:spcPts val="0"/>
                        </a:spcBef>
                        <a:spcAft>
                          <a:spcPts val="0"/>
                        </a:spcAft>
                        <a:buClr>
                          <a:schemeClr val="dk1"/>
                        </a:buClr>
                        <a:buSzPts val="1100"/>
                        <a:buFont typeface="Arial"/>
                        <a:buChar char="•"/>
                      </a:pPr>
                      <a:r>
                        <a:rPr lang="en-US" sz="1400" b="0" i="0" u="none" strike="noStrike" cap="none">
                          <a:solidFill>
                            <a:srgbClr val="000000"/>
                          </a:solidFill>
                          <a:latin typeface="Arial"/>
                          <a:ea typeface="Arial"/>
                          <a:cs typeface="Arial"/>
                          <a:sym typeface="Arial"/>
                        </a:rPr>
                        <a:t>computationally efficient</a:t>
                      </a:r>
                      <a:endParaRPr/>
                    </a:p>
                    <a:p>
                      <a:pPr marL="285750" marR="0" lvl="0" indent="-285750" algn="l" rtl="0">
                        <a:lnSpc>
                          <a:spcPct val="100000"/>
                        </a:lnSpc>
                        <a:spcBef>
                          <a:spcPts val="0"/>
                        </a:spcBef>
                        <a:spcAft>
                          <a:spcPts val="0"/>
                        </a:spcAft>
                        <a:buClr>
                          <a:schemeClr val="dk1"/>
                        </a:buClr>
                        <a:buSzPts val="1100"/>
                        <a:buFont typeface="Arial"/>
                        <a:buChar char="•"/>
                      </a:pPr>
                      <a:r>
                        <a:rPr lang="en-US" sz="1400" b="0" i="0" u="none" strike="noStrike" cap="none">
                          <a:solidFill>
                            <a:srgbClr val="000000"/>
                          </a:solidFill>
                          <a:latin typeface="Arial"/>
                          <a:ea typeface="Arial"/>
                          <a:cs typeface="Arial"/>
                          <a:sym typeface="Arial"/>
                        </a:rPr>
                        <a:t>Works Well with High-Dimensional Data</a:t>
                      </a:r>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chemeClr val="dk1"/>
                        </a:buClr>
                        <a:buSzPts val="1100"/>
                        <a:buFont typeface="Arial"/>
                        <a:buNone/>
                      </a:pPr>
                      <a:r>
                        <a:rPr lang="en-US" sz="1400" u="none" strike="noStrike" cap="none">
                          <a:solidFill>
                            <a:schemeClr val="dk1"/>
                          </a:solidFill>
                        </a:rPr>
                        <a:t>Logistic regression is easier to perform and interpret. It makes no assumptions about the distributions of classes in feature space</a:t>
                      </a:r>
                      <a:endParaRPr sz="1400" u="none" strike="noStrike" cap="none">
                        <a:solidFill>
                          <a:schemeClr val="dk1"/>
                        </a:solidFill>
                      </a:endParaRPr>
                    </a:p>
                  </a:txBody>
                  <a:tcPr marL="91425" marR="91425" marT="91425" marB="91425">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7"/>
          <p:cNvSpPr txBox="1">
            <a:spLocks noGrp="1"/>
          </p:cNvSpPr>
          <p:nvPr>
            <p:ph type="subTitle" idx="1"/>
          </p:nvPr>
        </p:nvSpPr>
        <p:spPr>
          <a:xfrm>
            <a:off x="670550" y="629925"/>
            <a:ext cx="7991700" cy="4089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US" sz="1800" b="1" u="sng">
                <a:solidFill>
                  <a:schemeClr val="dk1"/>
                </a:solidFill>
                <a:latin typeface="Vidaloka"/>
                <a:ea typeface="Vidaloka"/>
                <a:cs typeface="Vidaloka"/>
                <a:sym typeface="Vidaloka"/>
              </a:rPr>
              <a:t>Haar Cascade:</a:t>
            </a:r>
            <a:endParaRPr sz="1800" b="1" u="sng">
              <a:solidFill>
                <a:schemeClr val="dk1"/>
              </a:solidFill>
              <a:latin typeface="Vidaloka"/>
              <a:ea typeface="Vidaloka"/>
              <a:cs typeface="Vidaloka"/>
              <a:sym typeface="Vidaloka"/>
            </a:endParaRPr>
          </a:p>
          <a:p>
            <a:pPr marL="0" lvl="0" indent="0" algn="just" rtl="0">
              <a:lnSpc>
                <a:spcPct val="100000"/>
              </a:lnSpc>
              <a:spcBef>
                <a:spcPts val="0"/>
              </a:spcBef>
              <a:spcAft>
                <a:spcPts val="0"/>
              </a:spcAft>
              <a:buSzPts val="1800"/>
              <a:buNone/>
            </a:pPr>
            <a:r>
              <a:rPr lang="en-US" sz="1800">
                <a:solidFill>
                  <a:srgbClr val="242424"/>
                </a:solidFill>
                <a:latin typeface="Vidaloka"/>
                <a:ea typeface="Vidaloka"/>
                <a:cs typeface="Vidaloka"/>
                <a:sym typeface="Vidaloka"/>
              </a:rPr>
              <a:t>Haar Cascade is particularly well-suited for facial detection </a:t>
            </a:r>
            <a:endParaRPr sz="1800">
              <a:solidFill>
                <a:srgbClr val="242424"/>
              </a:solidFill>
              <a:latin typeface="Vidaloka"/>
              <a:ea typeface="Vidaloka"/>
              <a:cs typeface="Vidaloka"/>
              <a:sym typeface="Vidaloka"/>
            </a:endParaRPr>
          </a:p>
          <a:p>
            <a:pPr marL="0" lvl="0" indent="0" algn="just" rtl="0">
              <a:lnSpc>
                <a:spcPct val="100000"/>
              </a:lnSpc>
              <a:spcBef>
                <a:spcPts val="0"/>
              </a:spcBef>
              <a:spcAft>
                <a:spcPts val="0"/>
              </a:spcAft>
              <a:buSzPts val="1800"/>
              <a:buNone/>
            </a:pPr>
            <a:r>
              <a:rPr lang="en-US" sz="1800">
                <a:latin typeface="Vidaloka"/>
                <a:ea typeface="Vidaloka"/>
                <a:cs typeface="Vidaloka"/>
                <a:sym typeface="Vidaloka"/>
              </a:rPr>
              <a:t>A video system using a normal camera that detects faces with a blue rectangular and prints the number of detected faces as text in case of a fire or gas leakage combines computer vision with real-time analytics.</a:t>
            </a:r>
            <a:endParaRPr/>
          </a:p>
          <a:p>
            <a:pPr marL="0" lvl="0" indent="0" algn="just" rtl="0">
              <a:lnSpc>
                <a:spcPct val="100000"/>
              </a:lnSpc>
              <a:spcBef>
                <a:spcPts val="1200"/>
              </a:spcBef>
              <a:spcAft>
                <a:spcPts val="0"/>
              </a:spcAft>
              <a:buSzPts val="1800"/>
              <a:buNone/>
            </a:pPr>
            <a:r>
              <a:rPr lang="en-US" sz="1800">
                <a:latin typeface="Vidaloka"/>
                <a:ea typeface="Vidaloka"/>
                <a:cs typeface="Vidaloka"/>
                <a:sym typeface="Vidaloka"/>
              </a:rPr>
              <a:t>Here's a brief overview:</a:t>
            </a:r>
            <a:endParaRPr sz="1800">
              <a:latin typeface="Vidaloka"/>
              <a:ea typeface="Vidaloka"/>
              <a:cs typeface="Vidaloka"/>
              <a:sym typeface="Vidaloka"/>
            </a:endParaRPr>
          </a:p>
          <a:p>
            <a:pPr marL="457200" lvl="0" indent="-457200" algn="just" rtl="0">
              <a:spcBef>
                <a:spcPts val="0"/>
              </a:spcBef>
              <a:spcAft>
                <a:spcPts val="0"/>
              </a:spcAft>
              <a:buSzPts val="1800"/>
              <a:buFont typeface="Arial"/>
              <a:buChar char="•"/>
            </a:pPr>
            <a:r>
              <a:rPr lang="en-US" sz="1800">
                <a:solidFill>
                  <a:srgbClr val="242424"/>
                </a:solidFill>
                <a:latin typeface="Vidaloka"/>
                <a:ea typeface="Vidaloka"/>
                <a:cs typeface="Vidaloka"/>
                <a:sym typeface="Vidaloka"/>
              </a:rPr>
              <a:t>The algorithm detects faces by first creating a Haar Cascade classifier using a set of positive and negative images </a:t>
            </a:r>
            <a:endParaRPr sz="1800">
              <a:solidFill>
                <a:srgbClr val="242424"/>
              </a:solidFill>
              <a:latin typeface="Vidaloka"/>
              <a:ea typeface="Vidaloka"/>
              <a:cs typeface="Vidaloka"/>
              <a:sym typeface="Vidaloka"/>
            </a:endParaRPr>
          </a:p>
          <a:p>
            <a:pPr marL="457200" lvl="0" indent="-457200" algn="just" rtl="0">
              <a:spcBef>
                <a:spcPts val="0"/>
              </a:spcBef>
              <a:spcAft>
                <a:spcPts val="0"/>
              </a:spcAft>
              <a:buClr>
                <a:srgbClr val="242424"/>
              </a:buClr>
              <a:buSzPts val="1800"/>
              <a:buFont typeface="Vidaloka"/>
              <a:buChar char="•"/>
            </a:pPr>
            <a:r>
              <a:rPr lang="en-US" sz="1800">
                <a:solidFill>
                  <a:srgbClr val="242424"/>
                </a:solidFill>
                <a:latin typeface="Vidaloka"/>
                <a:ea typeface="Vidaloka"/>
                <a:cs typeface="Vidaloka"/>
                <a:sym typeface="Vidaloka"/>
              </a:rPr>
              <a:t>The classifier is then used to scan a new image or video for faces.</a:t>
            </a:r>
            <a:endParaRPr sz="1800">
              <a:solidFill>
                <a:srgbClr val="242424"/>
              </a:solidFill>
              <a:latin typeface="Vidaloka"/>
              <a:ea typeface="Vidaloka"/>
              <a:cs typeface="Vidaloka"/>
              <a:sym typeface="Vidaloka"/>
            </a:endParaRPr>
          </a:p>
          <a:p>
            <a:pPr marL="457200" lvl="0" indent="-457200" algn="just" rtl="0">
              <a:spcBef>
                <a:spcPts val="0"/>
              </a:spcBef>
              <a:spcAft>
                <a:spcPts val="0"/>
              </a:spcAft>
              <a:buClr>
                <a:srgbClr val="242424"/>
              </a:buClr>
              <a:buSzPts val="1800"/>
              <a:buFont typeface="Vidaloka"/>
              <a:buChar char="•"/>
            </a:pPr>
            <a:r>
              <a:rPr lang="en-US" sz="1800">
                <a:solidFill>
                  <a:srgbClr val="242424"/>
                </a:solidFill>
                <a:latin typeface="Vidaloka"/>
                <a:ea typeface="Vidaloka"/>
                <a:cs typeface="Vidaloka"/>
                <a:sym typeface="Vidaloka"/>
              </a:rPr>
              <a:t>The scanning process involves sliding a window of fixed size over the image and applying the classifier to each window.</a:t>
            </a:r>
            <a:endParaRPr sz="2200">
              <a:solidFill>
                <a:srgbClr val="242424"/>
              </a:solidFill>
              <a:latin typeface="Vidaloka"/>
              <a:ea typeface="Vidaloka"/>
              <a:cs typeface="Vidaloka"/>
              <a:sym typeface="Vidaloka"/>
            </a:endParaRPr>
          </a:p>
          <a:p>
            <a:pPr marL="457200" lvl="0" indent="-457200" algn="just" rtl="0">
              <a:spcBef>
                <a:spcPts val="1200"/>
              </a:spcBef>
              <a:spcAft>
                <a:spcPts val="1200"/>
              </a:spcAft>
              <a:buSzPts val="1800"/>
              <a:buFont typeface="Vidaloka"/>
              <a:buChar char="•"/>
            </a:pPr>
            <a:r>
              <a:rPr lang="en-US" sz="1800">
                <a:solidFill>
                  <a:schemeClr val="dk1"/>
                </a:solidFill>
                <a:latin typeface="Vidaloka"/>
                <a:ea typeface="Vidaloka"/>
                <a:cs typeface="Vidaloka"/>
                <a:sym typeface="Vidaloka"/>
              </a:rPr>
              <a:t>Face Detection: The camera uses computer vision algorithms to detect human faces within its field of view. </a:t>
            </a:r>
            <a:endParaRPr sz="1800">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8"/>
                                        </p:tgtEl>
                                        <p:attrNameLst>
                                          <p:attrName>style.visibility</p:attrName>
                                        </p:attrNameLst>
                                      </p:cBhvr>
                                      <p:to>
                                        <p:strVal val="visible"/>
                                      </p:to>
                                    </p:set>
                                    <p:anim calcmode="lin" valueType="num">
                                      <p:cBhvr additive="base">
                                        <p:cTn id="7" dur="1000"/>
                                        <p:tgtEl>
                                          <p:spTgt spid="2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p:nvPr/>
        </p:nvSpPr>
        <p:spPr>
          <a:xfrm>
            <a:off x="721360" y="894080"/>
            <a:ext cx="7884300" cy="314010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Vidaloka"/>
                <a:ea typeface="Vidaloka"/>
                <a:cs typeface="Vidaloka"/>
                <a:sym typeface="Vidaloka"/>
              </a:rPr>
              <a:t>Real-Time Counting</a:t>
            </a:r>
            <a:r>
              <a:rPr lang="en-US" sz="1800" b="0" i="0" u="none" strike="noStrike" cap="none">
                <a:solidFill>
                  <a:srgbClr val="000000"/>
                </a:solidFill>
                <a:latin typeface="Arial"/>
                <a:ea typeface="Arial"/>
                <a:cs typeface="Arial"/>
                <a:sym typeface="Arial"/>
              </a:rPr>
              <a:t>: </a:t>
            </a:r>
            <a:r>
              <a:rPr lang="en-US" sz="1800" b="0" i="0" u="none" strike="noStrike" cap="none">
                <a:solidFill>
                  <a:srgbClr val="000000"/>
                </a:solidFill>
                <a:latin typeface="Vidaloka"/>
                <a:ea typeface="Vidaloka"/>
                <a:cs typeface="Vidaloka"/>
                <a:sym typeface="Vidaloka"/>
              </a:rPr>
              <a:t>Once faces are detected the system highlights it with a blue rectangular, the system counts the number of faces and continuously updates this count</a:t>
            </a:r>
            <a:r>
              <a:rPr lang="en-US" sz="1800" b="0" i="0" u="none" strike="noStrike" cap="none">
                <a:solidFill>
                  <a:srgbClr val="000000"/>
                </a:solidFill>
                <a:latin typeface="Verdana"/>
                <a:ea typeface="Verdana"/>
                <a:cs typeface="Verdana"/>
                <a:sym typeface="Verdana"/>
              </a:rPr>
              <a:t>.</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Vidaloka"/>
              <a:ea typeface="Vidaloka"/>
              <a:cs typeface="Vidaloka"/>
              <a:sym typeface="Vidaloka"/>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Vidaloka"/>
                <a:ea typeface="Vidaloka"/>
                <a:cs typeface="Vidaloka"/>
                <a:sym typeface="Vidaloka"/>
              </a:rPr>
              <a:t>Displaying Face Count: The detected number of faces is displayed as text on the video feed or on a connected display system. This real-time text update provides an immediate count of people present.</a:t>
            </a:r>
            <a:endParaRPr/>
          </a:p>
          <a:p>
            <a:pPr marL="0" marR="0" lvl="0" indent="0" algn="just" rtl="0">
              <a:lnSpc>
                <a:spcPct val="100000"/>
              </a:lnSpc>
              <a:spcBef>
                <a:spcPts val="0"/>
              </a:spcBef>
              <a:spcAft>
                <a:spcPts val="0"/>
              </a:spcAft>
              <a:buNone/>
            </a:pPr>
            <a:endParaRPr sz="1800" b="0" i="0" u="none" strike="noStrike" cap="none">
              <a:solidFill>
                <a:srgbClr val="000000"/>
              </a:solidFill>
              <a:latin typeface="Vidaloka"/>
              <a:ea typeface="Vidaloka"/>
              <a:cs typeface="Vidaloka"/>
              <a:sym typeface="Vidaloka"/>
            </a:endParaRPr>
          </a:p>
          <a:p>
            <a:pPr marL="285750" marR="0" lvl="0" indent="-285750" algn="just" rtl="0">
              <a:lnSpc>
                <a:spcPct val="100000"/>
              </a:lnSpc>
              <a:spcBef>
                <a:spcPts val="0"/>
              </a:spcBef>
              <a:spcAft>
                <a:spcPts val="0"/>
              </a:spcAft>
              <a:buClr>
                <a:srgbClr val="000000"/>
              </a:buClr>
              <a:buSzPts val="1800"/>
              <a:buFont typeface="Arial"/>
              <a:buChar char="•"/>
            </a:pPr>
            <a:r>
              <a:rPr lang="en-US" sz="1800" b="0" i="0" u="none" strike="noStrike" cap="none">
                <a:solidFill>
                  <a:srgbClr val="000000"/>
                </a:solidFill>
                <a:latin typeface="Vidaloka"/>
                <a:ea typeface="Vidaloka"/>
                <a:cs typeface="Vidaloka"/>
                <a:sym typeface="Vidaloka"/>
              </a:rPr>
              <a:t>Notification and Evacuation: If a gas leakage or fire is detected, the system triggers notification</a:t>
            </a:r>
            <a:r>
              <a:rPr lang="en-US" sz="1800" b="1" i="0" u="none" strike="noStrike" cap="none">
                <a:solidFill>
                  <a:srgbClr val="000000"/>
                </a:solidFill>
                <a:latin typeface="Vidaloka"/>
                <a:ea typeface="Vidaloka"/>
                <a:cs typeface="Vidaloka"/>
                <a:sym typeface="Vidaloka"/>
              </a:rPr>
              <a:t> </a:t>
            </a:r>
            <a:r>
              <a:rPr lang="en-US" sz="1800" b="0" i="0" u="none" strike="noStrike" cap="none">
                <a:solidFill>
                  <a:srgbClr val="000000"/>
                </a:solidFill>
                <a:latin typeface="Vidaloka"/>
                <a:ea typeface="Vidaloka"/>
                <a:cs typeface="Vidaloka"/>
                <a:sym typeface="Vidaloka"/>
              </a:rPr>
              <a:t>, notifies the user, and displays the count of detected faces. The blue rectangle helps in visually locating each person quickly.</a:t>
            </a:r>
            <a:endParaRPr sz="1800" b="0" i="0" u="none" strike="noStrike" cap="none">
              <a:solidFill>
                <a:srgbClr val="FF0000"/>
              </a:solidFill>
              <a:latin typeface="Vidaloka"/>
              <a:ea typeface="Vidaloka"/>
              <a:cs typeface="Vidaloka"/>
              <a:sym typeface="Vidalok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9"/>
          <p:cNvSpPr txBox="1">
            <a:spLocks noGrp="1"/>
          </p:cNvSpPr>
          <p:nvPr>
            <p:ph type="title"/>
          </p:nvPr>
        </p:nvSpPr>
        <p:spPr>
          <a:xfrm>
            <a:off x="1411855" y="1228875"/>
            <a:ext cx="6320290" cy="292156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4800"/>
              <a:buNone/>
            </a:pPr>
            <a:r>
              <a:rPr lang="en-US" sz="1800"/>
              <a:t>when gas leak occurs the sensor will send notifications to the user via the application to notify him That helps to find a solution for the problem and take quick action before facing any danger, such as closing the valve, opening the windows, or evacuating the place if necessary.</a:t>
            </a:r>
            <a:br>
              <a:rPr lang="en-US" sz="1800"/>
            </a:br>
            <a:r>
              <a:rPr lang="en-US" sz="1800"/>
              <a:t>The application is easy to use, just making an account then the user could receive notifications and view the camera that located where the sensor is.</a:t>
            </a:r>
            <a:endParaRPr sz="1800" b="1"/>
          </a:p>
        </p:txBody>
      </p:sp>
      <p:sp>
        <p:nvSpPr>
          <p:cNvPr id="239" name="Google Shape;239;p39"/>
          <p:cNvSpPr txBox="1"/>
          <p:nvPr/>
        </p:nvSpPr>
        <p:spPr>
          <a:xfrm>
            <a:off x="1066800" y="912808"/>
            <a:ext cx="4927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Vidaloka"/>
                <a:ea typeface="Vidaloka"/>
                <a:cs typeface="Vidaloka"/>
                <a:sym typeface="Vidaloka"/>
              </a:rPr>
              <a:t>Flutter Application:</a:t>
            </a:r>
            <a:endParaRPr sz="1800" i="0" u="none" strike="noStrike" cap="none">
              <a:solidFill>
                <a:srgbClr val="000000"/>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813073" y="333606"/>
            <a:ext cx="2135100" cy="447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Home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r>
              <a:rPr lang="en-US" sz="1800"/>
              <a:t>Just click “Let’s Go”</a:t>
            </a:r>
            <a:br>
              <a:rPr lang="en-US" sz="1800"/>
            </a:br>
            <a:r>
              <a:rPr lang="en-US" sz="1800"/>
              <a:t>to start.</a:t>
            </a:r>
            <a:endParaRPr sz="1800" b="1"/>
          </a:p>
        </p:txBody>
      </p:sp>
      <p:pic>
        <p:nvPicPr>
          <p:cNvPr id="245" name="Google Shape;245;p40"/>
          <p:cNvPicPr preferRelativeResize="0"/>
          <p:nvPr/>
        </p:nvPicPr>
        <p:blipFill rotWithShape="1">
          <a:blip r:embed="rId3">
            <a:alphaModFix/>
          </a:blip>
          <a:srcRect/>
          <a:stretch/>
        </p:blipFill>
        <p:spPr>
          <a:xfrm>
            <a:off x="813065" y="718308"/>
            <a:ext cx="1583634" cy="3037263"/>
          </a:xfrm>
          <a:prstGeom prst="rect">
            <a:avLst/>
          </a:prstGeom>
          <a:noFill/>
          <a:ln>
            <a:noFill/>
          </a:ln>
        </p:spPr>
      </p:pic>
      <p:sp>
        <p:nvSpPr>
          <p:cNvPr id="246" name="Google Shape;246;p40"/>
          <p:cNvSpPr txBox="1">
            <a:spLocks noGrp="1"/>
          </p:cNvSpPr>
          <p:nvPr>
            <p:ph type="title"/>
          </p:nvPr>
        </p:nvSpPr>
        <p:spPr>
          <a:xfrm>
            <a:off x="3463574" y="351751"/>
            <a:ext cx="2573093" cy="44763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Login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endParaRPr sz="1800" b="1"/>
          </a:p>
          <a:p>
            <a:pPr marL="0" lvl="0" indent="0" algn="l" rtl="0">
              <a:lnSpc>
                <a:spcPct val="100000"/>
              </a:lnSpc>
              <a:spcBef>
                <a:spcPts val="0"/>
              </a:spcBef>
              <a:spcAft>
                <a:spcPts val="0"/>
              </a:spcAft>
              <a:buSzPts val="4800"/>
              <a:buNone/>
            </a:pPr>
            <a:r>
              <a:rPr lang="en-US" sz="1800"/>
              <a:t>if user have an account he need to login, haven’t create one.</a:t>
            </a:r>
            <a:br>
              <a:rPr lang="en-US" sz="1800" b="1"/>
            </a:br>
            <a:endParaRPr sz="1800" b="1"/>
          </a:p>
        </p:txBody>
      </p:sp>
      <p:pic>
        <p:nvPicPr>
          <p:cNvPr id="247" name="Google Shape;247;p40"/>
          <p:cNvPicPr preferRelativeResize="0"/>
          <p:nvPr/>
        </p:nvPicPr>
        <p:blipFill rotWithShape="1">
          <a:blip r:embed="rId4">
            <a:alphaModFix/>
          </a:blip>
          <a:srcRect/>
          <a:stretch/>
        </p:blipFill>
        <p:spPr>
          <a:xfrm>
            <a:off x="3555448" y="718309"/>
            <a:ext cx="1529270" cy="3037262"/>
          </a:xfrm>
          <a:prstGeom prst="rect">
            <a:avLst/>
          </a:prstGeom>
          <a:noFill/>
          <a:ln>
            <a:noFill/>
          </a:ln>
        </p:spPr>
      </p:pic>
      <p:sp>
        <p:nvSpPr>
          <p:cNvPr id="248" name="Google Shape;248;p40"/>
          <p:cNvSpPr txBox="1">
            <a:spLocks noGrp="1"/>
          </p:cNvSpPr>
          <p:nvPr>
            <p:ph type="title"/>
          </p:nvPr>
        </p:nvSpPr>
        <p:spPr>
          <a:xfrm>
            <a:off x="6087175" y="265000"/>
            <a:ext cx="2949900" cy="462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Registration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endParaRPr sz="1800" b="1"/>
          </a:p>
          <a:p>
            <a:pPr marL="0" lvl="0" indent="0" algn="l" rtl="0">
              <a:lnSpc>
                <a:spcPct val="100000"/>
              </a:lnSpc>
              <a:spcBef>
                <a:spcPts val="0"/>
              </a:spcBef>
              <a:spcAft>
                <a:spcPts val="0"/>
              </a:spcAft>
              <a:buSzPts val="4800"/>
              <a:buNone/>
            </a:pPr>
            <a:r>
              <a:rPr lang="en-US" sz="1700"/>
              <a:t>The name, gender, age, email and password are required to create a new account. </a:t>
            </a:r>
            <a:br>
              <a:rPr lang="en-US" sz="1800" b="1"/>
            </a:br>
            <a:br>
              <a:rPr lang="en-US" sz="1800" b="1"/>
            </a:br>
            <a:endParaRPr sz="1800" b="1"/>
          </a:p>
        </p:txBody>
      </p:sp>
      <p:pic>
        <p:nvPicPr>
          <p:cNvPr id="249" name="Google Shape;249;p40"/>
          <p:cNvPicPr preferRelativeResize="0"/>
          <p:nvPr/>
        </p:nvPicPr>
        <p:blipFill rotWithShape="1">
          <a:blip r:embed="rId5">
            <a:alphaModFix/>
          </a:blip>
          <a:srcRect/>
          <a:stretch/>
        </p:blipFill>
        <p:spPr>
          <a:xfrm>
            <a:off x="6172626" y="676937"/>
            <a:ext cx="1556119" cy="3037263"/>
          </a:xfrm>
          <a:prstGeom prst="rect">
            <a:avLst/>
          </a:prstGeom>
          <a:noFill/>
          <a:ln>
            <a:noFill/>
          </a:ln>
        </p:spPr>
      </p:pic>
      <p:sp>
        <p:nvSpPr>
          <p:cNvPr id="250" name="Google Shape;250;p40"/>
          <p:cNvSpPr txBox="1"/>
          <p:nvPr/>
        </p:nvSpPr>
        <p:spPr>
          <a:xfrm>
            <a:off x="899325" y="3614025"/>
            <a:ext cx="14190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Vidaloka"/>
                <a:ea typeface="Vidaloka"/>
                <a:cs typeface="Vidaloka"/>
                <a:sym typeface="Vidaloka"/>
              </a:rPr>
              <a:t>Figure 3</a:t>
            </a:r>
            <a:endParaRPr>
              <a:solidFill>
                <a:schemeClr val="dk2"/>
              </a:solidFill>
              <a:latin typeface="Vidaloka"/>
              <a:ea typeface="Vidaloka"/>
              <a:cs typeface="Vidaloka"/>
              <a:sym typeface="Vidaloka"/>
            </a:endParaRPr>
          </a:p>
        </p:txBody>
      </p:sp>
      <p:sp>
        <p:nvSpPr>
          <p:cNvPr id="251" name="Google Shape;251;p40"/>
          <p:cNvSpPr txBox="1"/>
          <p:nvPr/>
        </p:nvSpPr>
        <p:spPr>
          <a:xfrm>
            <a:off x="3591050" y="3613950"/>
            <a:ext cx="1783800" cy="3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latin typeface="Vidaloka"/>
                <a:ea typeface="Vidaloka"/>
                <a:cs typeface="Vidaloka"/>
                <a:sym typeface="Vidaloka"/>
              </a:rPr>
              <a:t>Figure 4</a:t>
            </a:r>
            <a:endParaRPr>
              <a:solidFill>
                <a:schemeClr val="dk2"/>
              </a:solidFill>
              <a:latin typeface="Vidaloka"/>
              <a:ea typeface="Vidaloka"/>
              <a:cs typeface="Vidaloka"/>
              <a:sym typeface="Vidaloka"/>
            </a:endParaRPr>
          </a:p>
        </p:txBody>
      </p:sp>
      <p:sp>
        <p:nvSpPr>
          <p:cNvPr id="252" name="Google Shape;252;p40"/>
          <p:cNvSpPr txBox="1"/>
          <p:nvPr/>
        </p:nvSpPr>
        <p:spPr>
          <a:xfrm>
            <a:off x="6428850" y="3614025"/>
            <a:ext cx="1126800" cy="29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5</a:t>
            </a:r>
            <a:endParaRPr sz="1300">
              <a:solidFill>
                <a:schemeClr val="dk2"/>
              </a:solidFill>
              <a:latin typeface="Vidaloka"/>
              <a:ea typeface="Vidaloka"/>
              <a:cs typeface="Vidaloka"/>
              <a:sym typeface="Vidalok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title"/>
          </p:nvPr>
        </p:nvSpPr>
        <p:spPr>
          <a:xfrm>
            <a:off x="904786" y="426358"/>
            <a:ext cx="2397214" cy="42907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Default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endParaRPr sz="1800" b="1"/>
          </a:p>
          <a:p>
            <a:pPr marL="0" lvl="0" indent="0" algn="l" rtl="0">
              <a:lnSpc>
                <a:spcPct val="100000"/>
              </a:lnSpc>
              <a:spcBef>
                <a:spcPts val="0"/>
              </a:spcBef>
              <a:spcAft>
                <a:spcPts val="0"/>
              </a:spcAft>
              <a:buSzPts val="4800"/>
              <a:buNone/>
            </a:pPr>
            <a:r>
              <a:rPr lang="en-US" sz="1800"/>
              <a:t>the first page appears to user when login.</a:t>
            </a:r>
            <a:endParaRPr sz="1800"/>
          </a:p>
        </p:txBody>
      </p:sp>
      <p:sp>
        <p:nvSpPr>
          <p:cNvPr id="258" name="Google Shape;258;p41"/>
          <p:cNvSpPr txBox="1">
            <a:spLocks noGrp="1"/>
          </p:cNvSpPr>
          <p:nvPr>
            <p:ph type="title"/>
          </p:nvPr>
        </p:nvSpPr>
        <p:spPr>
          <a:xfrm>
            <a:off x="5842000" y="426350"/>
            <a:ext cx="3174300" cy="4408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Settings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endParaRPr sz="1800" b="1"/>
          </a:p>
          <a:p>
            <a:pPr marL="0" lvl="0" indent="0" algn="l" rtl="0">
              <a:lnSpc>
                <a:spcPct val="100000"/>
              </a:lnSpc>
              <a:spcBef>
                <a:spcPts val="0"/>
              </a:spcBef>
              <a:spcAft>
                <a:spcPts val="0"/>
              </a:spcAft>
              <a:buSzPts val="4800"/>
              <a:buNone/>
            </a:pPr>
            <a:r>
              <a:rPr lang="en-US" sz="1800"/>
              <a:t>The user can view and edit his profile and set the settings as he want.</a:t>
            </a:r>
            <a:endParaRPr sz="1800" b="1"/>
          </a:p>
        </p:txBody>
      </p:sp>
      <p:sp>
        <p:nvSpPr>
          <p:cNvPr id="259" name="Google Shape;259;p41"/>
          <p:cNvSpPr txBox="1">
            <a:spLocks noGrp="1"/>
          </p:cNvSpPr>
          <p:nvPr>
            <p:ph type="title"/>
          </p:nvPr>
        </p:nvSpPr>
        <p:spPr>
          <a:xfrm>
            <a:off x="3373393" y="426358"/>
            <a:ext cx="2397214" cy="429078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800"/>
              <a:buNone/>
            </a:pPr>
            <a:r>
              <a:rPr lang="en-US" sz="1800" b="1"/>
              <a:t>Camera Screen</a:t>
            </a: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b="1"/>
            </a:br>
            <a:br>
              <a:rPr lang="en-US" sz="1800"/>
            </a:br>
            <a:endParaRPr sz="1800"/>
          </a:p>
          <a:p>
            <a:pPr marL="0" lvl="0" indent="0" algn="l" rtl="0">
              <a:lnSpc>
                <a:spcPct val="100000"/>
              </a:lnSpc>
              <a:spcBef>
                <a:spcPts val="0"/>
              </a:spcBef>
              <a:spcAft>
                <a:spcPts val="0"/>
              </a:spcAft>
              <a:buSzPts val="4800"/>
              <a:buNone/>
            </a:pPr>
            <a:r>
              <a:rPr lang="en-US" sz="1800"/>
              <a:t>view what camera see at the moment. </a:t>
            </a:r>
            <a:br>
              <a:rPr lang="en-US" sz="1800"/>
            </a:br>
            <a:endParaRPr sz="1800"/>
          </a:p>
        </p:txBody>
      </p:sp>
      <p:pic>
        <p:nvPicPr>
          <p:cNvPr id="260" name="Google Shape;260;p41"/>
          <p:cNvPicPr preferRelativeResize="0"/>
          <p:nvPr/>
        </p:nvPicPr>
        <p:blipFill rotWithShape="1">
          <a:blip r:embed="rId3">
            <a:alphaModFix/>
          </a:blip>
          <a:srcRect/>
          <a:stretch/>
        </p:blipFill>
        <p:spPr>
          <a:xfrm>
            <a:off x="988758" y="826838"/>
            <a:ext cx="1465063" cy="2916386"/>
          </a:xfrm>
          <a:prstGeom prst="rect">
            <a:avLst/>
          </a:prstGeom>
          <a:noFill/>
          <a:ln>
            <a:noFill/>
          </a:ln>
        </p:spPr>
      </p:pic>
      <p:pic>
        <p:nvPicPr>
          <p:cNvPr id="261" name="Google Shape;261;p41"/>
          <p:cNvPicPr preferRelativeResize="0"/>
          <p:nvPr/>
        </p:nvPicPr>
        <p:blipFill rotWithShape="1">
          <a:blip r:embed="rId4">
            <a:alphaModFix/>
          </a:blip>
          <a:srcRect/>
          <a:stretch/>
        </p:blipFill>
        <p:spPr>
          <a:xfrm>
            <a:off x="3447736" y="826838"/>
            <a:ext cx="1491657" cy="2916386"/>
          </a:xfrm>
          <a:prstGeom prst="rect">
            <a:avLst/>
          </a:prstGeom>
          <a:noFill/>
          <a:ln>
            <a:noFill/>
          </a:ln>
        </p:spPr>
      </p:pic>
      <p:pic>
        <p:nvPicPr>
          <p:cNvPr id="262" name="Google Shape;262;p41"/>
          <p:cNvPicPr preferRelativeResize="0"/>
          <p:nvPr/>
        </p:nvPicPr>
        <p:blipFill rotWithShape="1">
          <a:blip r:embed="rId5">
            <a:alphaModFix/>
          </a:blip>
          <a:srcRect/>
          <a:stretch/>
        </p:blipFill>
        <p:spPr>
          <a:xfrm>
            <a:off x="5953161" y="826838"/>
            <a:ext cx="1480875" cy="2916386"/>
          </a:xfrm>
          <a:prstGeom prst="rect">
            <a:avLst/>
          </a:prstGeom>
          <a:noFill/>
          <a:ln>
            <a:noFill/>
          </a:ln>
        </p:spPr>
      </p:pic>
      <p:sp>
        <p:nvSpPr>
          <p:cNvPr id="263" name="Google Shape;263;p41"/>
          <p:cNvSpPr txBox="1"/>
          <p:nvPr/>
        </p:nvSpPr>
        <p:spPr>
          <a:xfrm>
            <a:off x="1108000" y="3624450"/>
            <a:ext cx="1210200" cy="29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6</a:t>
            </a:r>
            <a:endParaRPr sz="1300">
              <a:solidFill>
                <a:schemeClr val="dk2"/>
              </a:solidFill>
              <a:latin typeface="Vidaloka"/>
              <a:ea typeface="Vidaloka"/>
              <a:cs typeface="Vidaloka"/>
              <a:sym typeface="Vidaloka"/>
            </a:endParaRPr>
          </a:p>
        </p:txBody>
      </p:sp>
      <p:sp>
        <p:nvSpPr>
          <p:cNvPr id="264" name="Google Shape;264;p41"/>
          <p:cNvSpPr txBox="1"/>
          <p:nvPr/>
        </p:nvSpPr>
        <p:spPr>
          <a:xfrm>
            <a:off x="3538900" y="3645300"/>
            <a:ext cx="12102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7</a:t>
            </a:r>
            <a:endParaRPr sz="1300">
              <a:solidFill>
                <a:schemeClr val="dk2"/>
              </a:solidFill>
              <a:latin typeface="Vidaloka"/>
              <a:ea typeface="Vidaloka"/>
              <a:cs typeface="Vidaloka"/>
              <a:sym typeface="Vidaloka"/>
            </a:endParaRPr>
          </a:p>
        </p:txBody>
      </p:sp>
      <p:sp>
        <p:nvSpPr>
          <p:cNvPr id="265" name="Google Shape;265;p41"/>
          <p:cNvSpPr txBox="1"/>
          <p:nvPr/>
        </p:nvSpPr>
        <p:spPr>
          <a:xfrm>
            <a:off x="6084550" y="3666175"/>
            <a:ext cx="1262400" cy="2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chemeClr val="dk2"/>
                </a:solidFill>
                <a:latin typeface="Vidaloka"/>
                <a:ea typeface="Vidaloka"/>
                <a:cs typeface="Vidaloka"/>
                <a:sym typeface="Vidaloka"/>
              </a:rPr>
              <a:t>Figure 8</a:t>
            </a:r>
            <a:endParaRPr sz="1300">
              <a:solidFill>
                <a:schemeClr val="dk2"/>
              </a:solidFill>
              <a:latin typeface="Vidaloka"/>
              <a:ea typeface="Vidaloka"/>
              <a:cs typeface="Vidaloka"/>
              <a:sym typeface="Vidalok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subTitle" idx="1"/>
          </p:nvPr>
        </p:nvSpPr>
        <p:spPr>
          <a:xfrm>
            <a:off x="-264780" y="1806206"/>
            <a:ext cx="9673560" cy="15310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None/>
            </a:pPr>
            <a:r>
              <a:rPr lang="en-US" sz="8000" b="1">
                <a:latin typeface="Vidaloka"/>
                <a:ea typeface="Vidaloka"/>
                <a:cs typeface="Vidaloka"/>
                <a:sym typeface="Vidaloka"/>
              </a:rPr>
              <a:t>Result</a:t>
            </a:r>
            <a:endParaRPr/>
          </a:p>
          <a:p>
            <a:pPr marL="0" lvl="0" indent="0" algn="ctr" rtl="0">
              <a:lnSpc>
                <a:spcPct val="100000"/>
              </a:lnSpc>
              <a:spcBef>
                <a:spcPts val="1000"/>
              </a:spcBef>
              <a:spcAft>
                <a:spcPts val="1000"/>
              </a:spcAft>
              <a:buClr>
                <a:schemeClr val="dk1"/>
              </a:buClr>
              <a:buSzPts val="1100"/>
              <a:buNone/>
            </a:pPr>
            <a:endParaRPr sz="66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1000"/>
                                        <p:tgtEl>
                                          <p:spTgt spid="2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3"/>
          <p:cNvSpPr txBox="1"/>
          <p:nvPr/>
        </p:nvSpPr>
        <p:spPr>
          <a:xfrm>
            <a:off x="889925" y="4226525"/>
            <a:ext cx="2268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Video 1 : Normal Camera</a:t>
            </a:r>
            <a:endParaRPr/>
          </a:p>
        </p:txBody>
      </p:sp>
      <p:sp>
        <p:nvSpPr>
          <p:cNvPr id="277" name="Google Shape;277;p43"/>
          <p:cNvSpPr txBox="1"/>
          <p:nvPr/>
        </p:nvSpPr>
        <p:spPr>
          <a:xfrm>
            <a:off x="7474525" y="2411600"/>
            <a:ext cx="168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latin typeface="Montserrat"/>
              <a:ea typeface="Montserrat"/>
              <a:cs typeface="Montserrat"/>
              <a:sym typeface="Montserrat"/>
            </a:endParaRPr>
          </a:p>
        </p:txBody>
      </p:sp>
      <p:sp>
        <p:nvSpPr>
          <p:cNvPr id="278" name="Google Shape;278;p43"/>
          <p:cNvSpPr txBox="1"/>
          <p:nvPr/>
        </p:nvSpPr>
        <p:spPr>
          <a:xfrm>
            <a:off x="6299725" y="4168325"/>
            <a:ext cx="30564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chemeClr val="dk2"/>
                </a:solidFill>
              </a:rPr>
              <a:t>Flutter App</a:t>
            </a:r>
            <a:endParaRPr sz="1500">
              <a:solidFill>
                <a:schemeClr val="dk2"/>
              </a:solidFill>
            </a:endParaRPr>
          </a:p>
        </p:txBody>
      </p:sp>
      <p:pic>
        <p:nvPicPr>
          <p:cNvPr id="4" name="WhatsApp Video 2024-06-07 at 01.54.33_b64eec90">
            <a:hlinkClick r:id="" action="ppaction://media"/>
            <a:extLst>
              <a:ext uri="{FF2B5EF4-FFF2-40B4-BE49-F238E27FC236}">
                <a16:creationId xmlns:a16="http://schemas.microsoft.com/office/drawing/2014/main" id="{DDF2A1BC-C128-2E18-4667-2EA34CDA911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150" y="524540"/>
            <a:ext cx="4493850" cy="3715860"/>
          </a:xfrm>
          <a:prstGeom prst="rect">
            <a:avLst/>
          </a:prstGeom>
        </p:spPr>
      </p:pic>
      <p:pic>
        <p:nvPicPr>
          <p:cNvPr id="5" name="Untitled video - Made with Clipchamp (2)">
            <a:hlinkClick r:id="" action="ppaction://media"/>
            <a:extLst>
              <a:ext uri="{FF2B5EF4-FFF2-40B4-BE49-F238E27FC236}">
                <a16:creationId xmlns:a16="http://schemas.microsoft.com/office/drawing/2014/main" id="{78147F19-E68D-9665-8B39-D7172587F81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650150" y="1127051"/>
            <a:ext cx="4238669" cy="30412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7"/>
          <p:cNvSpPr txBox="1">
            <a:spLocks noGrp="1"/>
          </p:cNvSpPr>
          <p:nvPr>
            <p:ph type="title"/>
          </p:nvPr>
        </p:nvSpPr>
        <p:spPr>
          <a:xfrm>
            <a:off x="683942" y="1821367"/>
            <a:ext cx="7612566" cy="1367002"/>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8000" b="1"/>
              <a:t>Project Idea</a:t>
            </a:r>
            <a:endParaRPr sz="8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4"/>
          <p:cNvSpPr txBox="1">
            <a:spLocks noGrp="1"/>
          </p:cNvSpPr>
          <p:nvPr>
            <p:ph type="subTitle" idx="1"/>
          </p:nvPr>
        </p:nvSpPr>
        <p:spPr>
          <a:xfrm>
            <a:off x="0" y="1806200"/>
            <a:ext cx="9144000" cy="153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None/>
            </a:pPr>
            <a:r>
              <a:rPr lang="en-US" sz="7500" b="1">
                <a:solidFill>
                  <a:schemeClr val="dk2"/>
                </a:solidFill>
                <a:latin typeface="Vidaloka"/>
                <a:ea typeface="Vidaloka"/>
                <a:cs typeface="Vidaloka"/>
                <a:sym typeface="Vidaloka"/>
              </a:rPr>
              <a:t>Tools &amp; Technologies</a:t>
            </a:r>
            <a:endParaRPr sz="7500">
              <a:latin typeface="Vidaloka"/>
              <a:ea typeface="Vidaloka"/>
              <a:cs typeface="Vidaloka"/>
              <a:sym typeface="Vidaloka"/>
            </a:endParaRPr>
          </a:p>
          <a:p>
            <a:pPr marL="0" lvl="0" indent="0" algn="ctr" rtl="0">
              <a:lnSpc>
                <a:spcPct val="100000"/>
              </a:lnSpc>
              <a:spcBef>
                <a:spcPts val="1000"/>
              </a:spcBef>
              <a:spcAft>
                <a:spcPts val="1000"/>
              </a:spcAft>
              <a:buClr>
                <a:schemeClr val="dk1"/>
              </a:buClr>
              <a:buSzPts val="1100"/>
              <a:buNone/>
            </a:pPr>
            <a:endParaRPr sz="76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1000"/>
                                        <p:tgtEl>
                                          <p:spTgt spid="28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5"/>
          <p:cNvSpPr txBox="1">
            <a:spLocks noGrp="1"/>
          </p:cNvSpPr>
          <p:nvPr>
            <p:ph type="subTitle" idx="1"/>
          </p:nvPr>
        </p:nvSpPr>
        <p:spPr>
          <a:xfrm>
            <a:off x="559950" y="316200"/>
            <a:ext cx="8492400" cy="4567688"/>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SzPts val="1600"/>
              <a:buFont typeface="Vidaloka"/>
              <a:buChar char="●"/>
            </a:pPr>
            <a:r>
              <a:rPr lang="en-US" sz="1600" b="1" dirty="0">
                <a:latin typeface="Vidaloka"/>
                <a:ea typeface="Vidaloka"/>
                <a:cs typeface="Vidaloka"/>
                <a:sym typeface="Vidaloka"/>
              </a:rPr>
              <a:t>Tools:</a:t>
            </a:r>
            <a:endParaRPr sz="1600" b="1" dirty="0">
              <a:latin typeface="Vidaloka"/>
              <a:ea typeface="Vidaloka"/>
              <a:cs typeface="Vidaloka"/>
              <a:sym typeface="Vidaloka"/>
            </a:endParaRPr>
          </a:p>
          <a:p>
            <a:pPr marL="457200" lvl="0" indent="0" algn="l" rtl="0">
              <a:lnSpc>
                <a:spcPct val="100000"/>
              </a:lnSpc>
              <a:spcBef>
                <a:spcPts val="0"/>
              </a:spcBef>
              <a:spcAft>
                <a:spcPts val="0"/>
              </a:spcAft>
              <a:buNone/>
            </a:pPr>
            <a:r>
              <a:rPr lang="en-US" sz="1400" dirty="0">
                <a:solidFill>
                  <a:schemeClr val="dk1"/>
                </a:solidFill>
                <a:latin typeface="Vidaloka"/>
                <a:ea typeface="Vidaloka"/>
                <a:cs typeface="Vidaloka"/>
                <a:sym typeface="Vidaloka"/>
              </a:rPr>
              <a:t>1-python   2-Google </a:t>
            </a:r>
            <a:r>
              <a:rPr lang="en-US" sz="1400" dirty="0" err="1">
                <a:solidFill>
                  <a:schemeClr val="dk1"/>
                </a:solidFill>
                <a:latin typeface="Vidaloka"/>
                <a:ea typeface="Vidaloka"/>
                <a:cs typeface="Vidaloka"/>
                <a:sym typeface="Vidaloka"/>
              </a:rPr>
              <a:t>Colab</a:t>
            </a:r>
            <a:r>
              <a:rPr lang="en-US" sz="1400" dirty="0">
                <a:solidFill>
                  <a:schemeClr val="dk1"/>
                </a:solidFill>
                <a:latin typeface="Vidaloka"/>
                <a:ea typeface="Vidaloka"/>
                <a:cs typeface="Vidaloka"/>
                <a:sym typeface="Vidaloka"/>
              </a:rPr>
              <a:t>   3-Anaconda   4-Flutter SDK: Flutter 3.22.0    5-Dart: Dart 3.4.0    6-IDE: Android Studio   7-DevTools 2.34.3  </a:t>
            </a:r>
            <a:endParaRPr sz="1400" dirty="0">
              <a:solidFill>
                <a:schemeClr val="dk1"/>
              </a:solidFill>
              <a:latin typeface="Vidaloka"/>
              <a:ea typeface="Vidaloka"/>
              <a:cs typeface="Vidaloka"/>
              <a:sym typeface="Vidaloka"/>
            </a:endParaRPr>
          </a:p>
          <a:p>
            <a:pPr marL="457200" lvl="0" indent="0" algn="l" rtl="0">
              <a:lnSpc>
                <a:spcPct val="100000"/>
              </a:lnSpc>
              <a:spcBef>
                <a:spcPts val="0"/>
              </a:spcBef>
              <a:spcAft>
                <a:spcPts val="0"/>
              </a:spcAft>
              <a:buNone/>
            </a:pPr>
            <a:endParaRPr sz="1400" dirty="0">
              <a:latin typeface="Vidaloka"/>
              <a:ea typeface="Vidaloka"/>
              <a:cs typeface="Vidaloka"/>
              <a:sym typeface="Vidaloka"/>
            </a:endParaRPr>
          </a:p>
          <a:p>
            <a:pPr marL="457200" lvl="0" indent="-330200" algn="l" rtl="0">
              <a:lnSpc>
                <a:spcPct val="100000"/>
              </a:lnSpc>
              <a:spcBef>
                <a:spcPts val="0"/>
              </a:spcBef>
              <a:spcAft>
                <a:spcPts val="0"/>
              </a:spcAft>
              <a:buSzPts val="1600"/>
              <a:buFont typeface="Vidaloka"/>
              <a:buChar char="●"/>
            </a:pPr>
            <a:r>
              <a:rPr lang="en-US" sz="1600" b="1" dirty="0">
                <a:latin typeface="Vidaloka"/>
                <a:ea typeface="Vidaloka"/>
                <a:cs typeface="Vidaloka"/>
                <a:sym typeface="Vidaloka"/>
              </a:rPr>
              <a:t>Libraries:</a:t>
            </a:r>
            <a:endParaRPr sz="1400" b="1" dirty="0">
              <a:latin typeface="Vidaloka"/>
              <a:ea typeface="Vidaloka"/>
              <a:cs typeface="Vidaloka"/>
              <a:sym typeface="Vidaloka"/>
            </a:endParaRPr>
          </a:p>
          <a:p>
            <a:pPr marL="457200" lvl="0" indent="0" algn="l" rtl="0">
              <a:lnSpc>
                <a:spcPct val="100000"/>
              </a:lnSpc>
              <a:spcBef>
                <a:spcPts val="0"/>
              </a:spcBef>
              <a:spcAft>
                <a:spcPts val="0"/>
              </a:spcAft>
              <a:buNone/>
            </a:pPr>
            <a:r>
              <a:rPr lang="en-US" sz="1400" dirty="0">
                <a:latin typeface="Vidaloka"/>
                <a:ea typeface="Vidaloka"/>
                <a:cs typeface="Vidaloka"/>
                <a:sym typeface="Vidaloka"/>
              </a:rPr>
              <a:t>1-pandas  	   2-numpy  	          3-matplotlib.pyplot   	           4-seaborn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5-sklearn.model_selection  	          6-sklearn.preprocessing                       7- </a:t>
            </a:r>
            <a:r>
              <a:rPr lang="en-US" sz="1400" dirty="0" err="1">
                <a:latin typeface="Vidaloka"/>
                <a:ea typeface="Vidaloka"/>
                <a:cs typeface="Vidaloka"/>
                <a:sym typeface="Vidaloka"/>
              </a:rPr>
              <a:t>LogisticRegression</a:t>
            </a:r>
            <a:r>
              <a:rPr lang="en-US" sz="1400" dirty="0">
                <a:latin typeface="Vidaloka"/>
                <a:ea typeface="Vidaloka"/>
                <a:cs typeface="Vidaloka"/>
                <a:sym typeface="Vidaloka"/>
              </a:rPr>
              <a:t>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8- </a:t>
            </a:r>
            <a:r>
              <a:rPr lang="en-US" sz="1400" dirty="0" err="1">
                <a:latin typeface="Vidaloka"/>
                <a:ea typeface="Vidaloka"/>
                <a:cs typeface="Vidaloka"/>
                <a:sym typeface="Vidaloka"/>
              </a:rPr>
              <a:t>accuracy_score</a:t>
            </a:r>
            <a:r>
              <a:rPr lang="en-US" sz="1400" dirty="0">
                <a:latin typeface="Vidaloka"/>
                <a:ea typeface="Vidaloka"/>
                <a:cs typeface="Vidaloka"/>
                <a:sym typeface="Vidaloka"/>
              </a:rPr>
              <a:t>  	          9- import </a:t>
            </a:r>
            <a:r>
              <a:rPr lang="en-US" sz="1400" dirty="0" err="1">
                <a:latin typeface="Vidaloka"/>
                <a:ea typeface="Vidaloka"/>
                <a:cs typeface="Vidaloka"/>
                <a:sym typeface="Vidaloka"/>
              </a:rPr>
              <a:t>train_test_split</a:t>
            </a:r>
            <a:r>
              <a:rPr lang="en-US" sz="1400" dirty="0">
                <a:latin typeface="Vidaloka"/>
                <a:ea typeface="Vidaloka"/>
                <a:cs typeface="Vidaloka"/>
                <a:sym typeface="Vidaloka"/>
              </a:rPr>
              <a:t>   	           10-GaussianNB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11-ExtraTreesClassifier                       12- </a:t>
            </a:r>
            <a:r>
              <a:rPr lang="en-US" sz="1400" dirty="0" err="1">
                <a:latin typeface="Vidaloka"/>
                <a:ea typeface="Vidaloka"/>
                <a:cs typeface="Vidaloka"/>
                <a:sym typeface="Vidaloka"/>
              </a:rPr>
              <a:t>classification_report</a:t>
            </a:r>
            <a:r>
              <a:rPr lang="en-US" sz="1400" dirty="0">
                <a:latin typeface="Vidaloka"/>
                <a:ea typeface="Vidaloka"/>
                <a:cs typeface="Vidaloka"/>
                <a:sym typeface="Vidaloka"/>
              </a:rPr>
              <a:t>   	           13-StandardScaler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14-svm	                                 15-RandomizedSearchCV                      16-uniform, </a:t>
            </a:r>
            <a:r>
              <a:rPr lang="en-US" sz="1400" dirty="0" err="1">
                <a:latin typeface="Vidaloka"/>
                <a:ea typeface="Vidaloka"/>
                <a:cs typeface="Vidaloka"/>
                <a:sym typeface="Vidaloka"/>
              </a:rPr>
              <a:t>randint</a:t>
            </a:r>
            <a:r>
              <a:rPr lang="en-US" sz="1400" dirty="0">
                <a:latin typeface="Vidaloka"/>
                <a:ea typeface="Vidaloka"/>
                <a:cs typeface="Vidaloka"/>
                <a:sym typeface="Vidaloka"/>
              </a:rPr>
              <a:t>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17-KNeighborsClassifier  	          18-classification_report 	           19-DecisionTreeClassifier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20-RandomForestClassifier              21-SVC                                                        22'package:flutter/</a:t>
            </a:r>
            <a:r>
              <a:rPr lang="en-US" sz="1400" dirty="0" err="1">
                <a:latin typeface="Vidaloka"/>
                <a:ea typeface="Vidaloka"/>
                <a:cs typeface="Vidaloka"/>
                <a:sym typeface="Vidaloka"/>
              </a:rPr>
              <a:t>cupertino.dart</a:t>
            </a:r>
            <a:r>
              <a:rPr lang="en-US" sz="1400" dirty="0">
                <a:latin typeface="Vidaloka"/>
                <a:ea typeface="Vidaloka"/>
                <a:cs typeface="Vidaloka"/>
                <a:sym typeface="Vidaloka"/>
              </a:rPr>
              <a:t>’;  			23-package:flutter/</a:t>
            </a:r>
            <a:r>
              <a:rPr lang="en-US" sz="1400" dirty="0" err="1">
                <a:latin typeface="Vidaloka"/>
                <a:ea typeface="Vidaloka"/>
                <a:cs typeface="Vidaloka"/>
                <a:sym typeface="Vidaloka"/>
              </a:rPr>
              <a:t>material.dart</a:t>
            </a:r>
            <a:r>
              <a:rPr lang="en-US" sz="1400" dirty="0">
                <a:latin typeface="Vidaloka"/>
                <a:ea typeface="Vidaloka"/>
                <a:cs typeface="Vidaloka"/>
                <a:sym typeface="Vidaloka"/>
              </a:rPr>
              <a:t>';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24-'package:ionicons/</a:t>
            </a:r>
            <a:r>
              <a:rPr lang="en-US" sz="1400" dirty="0" err="1">
                <a:latin typeface="Vidaloka"/>
                <a:ea typeface="Vidaloka"/>
                <a:cs typeface="Vidaloka"/>
                <a:sym typeface="Vidaloka"/>
              </a:rPr>
              <a:t>ionicons.dart</a:t>
            </a:r>
            <a:r>
              <a:rPr lang="en-US" sz="1400" dirty="0">
                <a:latin typeface="Vidaloka"/>
                <a:ea typeface="Vidaloka"/>
                <a:cs typeface="Vidaloka"/>
                <a:sym typeface="Vidaloka"/>
              </a:rPr>
              <a:t>’  			25-'../widgets/</a:t>
            </a:r>
            <a:r>
              <a:rPr lang="en-US" sz="1400" dirty="0" err="1">
                <a:latin typeface="Vidaloka"/>
                <a:ea typeface="Vidaloka"/>
                <a:cs typeface="Vidaloka"/>
                <a:sym typeface="Vidaloka"/>
              </a:rPr>
              <a:t>edit_item.dart</a:t>
            </a:r>
            <a:r>
              <a:rPr lang="en-US" sz="1400" dirty="0">
                <a:latin typeface="Vidaloka"/>
                <a:ea typeface="Vidaloka"/>
                <a:cs typeface="Vidaloka"/>
                <a:sym typeface="Vidaloka"/>
              </a:rPr>
              <a:t>';                       </a:t>
            </a:r>
          </a:p>
          <a:p>
            <a:pPr marL="457200" lvl="0" indent="0" algn="l" rtl="0">
              <a:lnSpc>
                <a:spcPct val="100000"/>
              </a:lnSpc>
              <a:spcBef>
                <a:spcPts val="0"/>
              </a:spcBef>
              <a:spcAft>
                <a:spcPts val="0"/>
              </a:spcAft>
              <a:buNone/>
            </a:pPr>
            <a:r>
              <a:rPr lang="en-US" sz="1400" dirty="0">
                <a:latin typeface="Vidaloka"/>
                <a:ea typeface="Vidaloka"/>
                <a:cs typeface="Vidaloka"/>
                <a:sym typeface="Vidaloka"/>
              </a:rPr>
              <a:t>26-package:test_test/widgets/</a:t>
            </a:r>
            <a:r>
              <a:rPr lang="en-US" sz="1400" dirty="0" err="1">
                <a:latin typeface="Vidaloka"/>
                <a:ea typeface="Vidaloka"/>
                <a:cs typeface="Vidaloka"/>
                <a:sym typeface="Vidaloka"/>
              </a:rPr>
              <a:t>setting_item.dart</a:t>
            </a:r>
            <a:r>
              <a:rPr lang="en-US" sz="1400" dirty="0">
                <a:latin typeface="Vidaloka"/>
                <a:ea typeface="Vidaloka"/>
                <a:cs typeface="Vidaloka"/>
                <a:sym typeface="Vidaloka"/>
              </a:rPr>
              <a:t>';</a:t>
            </a:r>
            <a:endParaRPr sz="1400" dirty="0">
              <a:latin typeface="Vidaloka"/>
              <a:ea typeface="Vidaloka"/>
              <a:cs typeface="Vidaloka"/>
              <a:sym typeface="Vidaloka"/>
            </a:endParaRPr>
          </a:p>
          <a:p>
            <a:pPr marL="457200" lvl="0" indent="0" algn="l" rtl="0">
              <a:lnSpc>
                <a:spcPct val="100000"/>
              </a:lnSpc>
              <a:spcBef>
                <a:spcPts val="0"/>
              </a:spcBef>
              <a:spcAft>
                <a:spcPts val="0"/>
              </a:spcAft>
              <a:buNone/>
            </a:pPr>
            <a:endParaRPr sz="1400" dirty="0">
              <a:latin typeface="Vidaloka"/>
              <a:ea typeface="Vidaloka"/>
              <a:cs typeface="Vidaloka"/>
              <a:sym typeface="Vidaloka"/>
            </a:endParaRPr>
          </a:p>
          <a:p>
            <a:pPr marL="457200" lvl="0" indent="-330200" algn="l" rtl="0">
              <a:lnSpc>
                <a:spcPct val="100000"/>
              </a:lnSpc>
              <a:spcBef>
                <a:spcPts val="0"/>
              </a:spcBef>
              <a:spcAft>
                <a:spcPts val="0"/>
              </a:spcAft>
              <a:buSzPts val="1600"/>
              <a:buFont typeface="Vidaloka"/>
              <a:buChar char="●"/>
            </a:pPr>
            <a:r>
              <a:rPr lang="en-US" sz="1600" b="1" dirty="0">
                <a:latin typeface="Vidaloka"/>
                <a:ea typeface="Vidaloka"/>
                <a:cs typeface="Vidaloka"/>
                <a:sym typeface="Vidaloka"/>
              </a:rPr>
              <a:t>Machine Learning Algorithms:</a:t>
            </a:r>
            <a:endParaRPr sz="1600" b="1" dirty="0">
              <a:latin typeface="Vidaloka"/>
              <a:ea typeface="Vidaloka"/>
              <a:cs typeface="Vidaloka"/>
              <a:sym typeface="Vidaloka"/>
            </a:endParaRPr>
          </a:p>
          <a:p>
            <a:pPr marL="0" lvl="0" indent="0" algn="l" rtl="0">
              <a:lnSpc>
                <a:spcPct val="100000"/>
              </a:lnSpc>
              <a:spcBef>
                <a:spcPts val="0"/>
              </a:spcBef>
              <a:spcAft>
                <a:spcPts val="0"/>
              </a:spcAft>
              <a:buNone/>
            </a:pPr>
            <a:r>
              <a:rPr lang="en-US" sz="1400" b="1" dirty="0">
                <a:latin typeface="Vidaloka"/>
                <a:ea typeface="Vidaloka"/>
                <a:cs typeface="Vidaloka"/>
                <a:sym typeface="Vidaloka"/>
              </a:rPr>
              <a:t>           </a:t>
            </a:r>
            <a:r>
              <a:rPr lang="en-US" sz="1400" dirty="0">
                <a:latin typeface="Vidaloka"/>
                <a:ea typeface="Vidaloka"/>
                <a:cs typeface="Vidaloka"/>
                <a:sym typeface="Vidaloka"/>
              </a:rPr>
              <a:t>1-Extra Tree Classifier   </a:t>
            </a:r>
            <a:r>
              <a:rPr lang="en-US" sz="1400" b="1" dirty="0">
                <a:latin typeface="Vidaloka"/>
                <a:ea typeface="Vidaloka"/>
                <a:cs typeface="Vidaloka"/>
                <a:sym typeface="Vidaloka"/>
              </a:rPr>
              <a:t>        </a:t>
            </a:r>
            <a:r>
              <a:rPr lang="en-US" sz="1400" dirty="0">
                <a:latin typeface="Vidaloka"/>
                <a:ea typeface="Vidaloka"/>
                <a:cs typeface="Vidaloka"/>
                <a:sym typeface="Vidaloka"/>
              </a:rPr>
              <a:t>                          2-Random Forest                        3-</a:t>
            </a:r>
            <a:r>
              <a:rPr lang="en-US" sz="1400" dirty="0">
                <a:solidFill>
                  <a:schemeClr val="dk1"/>
                </a:solidFill>
                <a:latin typeface="Vidaloka"/>
                <a:ea typeface="Vidaloka"/>
                <a:cs typeface="Vidaloka"/>
                <a:sym typeface="Vidaloka"/>
              </a:rPr>
              <a:t>K </a:t>
            </a:r>
            <a:r>
              <a:rPr lang="en-US" sz="1400" dirty="0" err="1">
                <a:solidFill>
                  <a:schemeClr val="dk1"/>
                </a:solidFill>
                <a:latin typeface="Vidaloka"/>
                <a:ea typeface="Vidaloka"/>
                <a:cs typeface="Vidaloka"/>
                <a:sym typeface="Vidaloka"/>
              </a:rPr>
              <a:t>Nearst_Knighbour</a:t>
            </a:r>
            <a:r>
              <a:rPr lang="en-US" sz="1400" dirty="0">
                <a:solidFill>
                  <a:schemeClr val="dk1"/>
                </a:solidFill>
                <a:latin typeface="Vidaloka"/>
                <a:ea typeface="Vidaloka"/>
                <a:cs typeface="Vidaloka"/>
                <a:sym typeface="Vidaloka"/>
              </a:rPr>
              <a:t>(</a:t>
            </a:r>
            <a:r>
              <a:rPr lang="en-US" sz="1400" dirty="0" err="1">
                <a:solidFill>
                  <a:schemeClr val="dk1"/>
                </a:solidFill>
                <a:latin typeface="Vidaloka"/>
                <a:ea typeface="Vidaloka"/>
                <a:cs typeface="Vidaloka"/>
                <a:sym typeface="Vidaloka"/>
              </a:rPr>
              <a:t>Knn</a:t>
            </a:r>
            <a:r>
              <a:rPr lang="en-US" sz="1400" dirty="0">
                <a:solidFill>
                  <a:schemeClr val="dk1"/>
                </a:solidFill>
                <a:latin typeface="Vidaloka"/>
                <a:ea typeface="Vidaloka"/>
                <a:cs typeface="Vidaloka"/>
                <a:sym typeface="Vidaloka"/>
              </a:rPr>
              <a:t>)</a:t>
            </a:r>
            <a:endParaRPr sz="1400" dirty="0">
              <a:solidFill>
                <a:schemeClr val="dk1"/>
              </a:solidFill>
              <a:latin typeface="Vidaloka"/>
              <a:ea typeface="Vidaloka"/>
              <a:cs typeface="Vidaloka"/>
              <a:sym typeface="Vidaloka"/>
            </a:endParaRPr>
          </a:p>
          <a:p>
            <a:pPr marL="0" lvl="0" indent="0" algn="l" rtl="0">
              <a:lnSpc>
                <a:spcPct val="100000"/>
              </a:lnSpc>
              <a:spcBef>
                <a:spcPts val="0"/>
              </a:spcBef>
              <a:spcAft>
                <a:spcPts val="0"/>
              </a:spcAft>
              <a:buNone/>
            </a:pPr>
            <a:r>
              <a:rPr lang="en-US" sz="1400" dirty="0">
                <a:solidFill>
                  <a:schemeClr val="dk1"/>
                </a:solidFill>
                <a:latin typeface="Vidaloka"/>
                <a:ea typeface="Vidaloka"/>
                <a:cs typeface="Vidaloka"/>
                <a:sym typeface="Vidaloka"/>
              </a:rPr>
              <a:t>           4-Support Vector Machine (SVMs)               5-Decision Tree                           6-Naïve Bayes</a:t>
            </a:r>
            <a:endParaRPr sz="1400" dirty="0">
              <a:solidFill>
                <a:schemeClr val="dk1"/>
              </a:solidFill>
              <a:latin typeface="Vidaloka"/>
              <a:ea typeface="Vidaloka"/>
              <a:cs typeface="Vidaloka"/>
              <a:sym typeface="Vidaloka"/>
            </a:endParaRPr>
          </a:p>
          <a:p>
            <a:pPr marL="0" lvl="0" indent="0" algn="l" rtl="0">
              <a:lnSpc>
                <a:spcPct val="100000"/>
              </a:lnSpc>
              <a:spcBef>
                <a:spcPts val="0"/>
              </a:spcBef>
              <a:spcAft>
                <a:spcPts val="0"/>
              </a:spcAft>
              <a:buNone/>
            </a:pPr>
            <a:r>
              <a:rPr lang="en-US" sz="1400" dirty="0">
                <a:solidFill>
                  <a:schemeClr val="dk1"/>
                </a:solidFill>
                <a:latin typeface="Vidaloka"/>
                <a:ea typeface="Vidaloka"/>
                <a:cs typeface="Vidaloka"/>
                <a:sym typeface="Vidaloka"/>
              </a:rPr>
              <a:t>           7-Logistic Regression                                      8-Haar Cascade</a:t>
            </a:r>
            <a:endParaRPr sz="1200" dirty="0">
              <a:solidFill>
                <a:schemeClr val="dk1"/>
              </a:solidFill>
              <a:latin typeface="Vidaloka"/>
              <a:ea typeface="Vidaloka"/>
              <a:cs typeface="Vidaloka"/>
              <a:sym typeface="Vidaloka"/>
            </a:endParaRPr>
          </a:p>
          <a:p>
            <a:pPr marL="0" lvl="0" indent="0" algn="l" rtl="0">
              <a:lnSpc>
                <a:spcPct val="100000"/>
              </a:lnSpc>
              <a:spcBef>
                <a:spcPts val="0"/>
              </a:spcBef>
              <a:spcAft>
                <a:spcPts val="0"/>
              </a:spcAft>
              <a:buNone/>
            </a:pPr>
            <a:endParaRPr sz="1400" dirty="0">
              <a:solidFill>
                <a:schemeClr val="dk1"/>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9"/>
                                        </p:tgtEl>
                                        <p:attrNameLst>
                                          <p:attrName>style.visibility</p:attrName>
                                        </p:attrNameLst>
                                      </p:cBhvr>
                                      <p:to>
                                        <p:strVal val="visible"/>
                                      </p:to>
                                    </p:set>
                                    <p:anim calcmode="lin" valueType="num">
                                      <p:cBhvr additive="base">
                                        <p:cTn id="7" dur="1000"/>
                                        <p:tgtEl>
                                          <p:spTgt spid="28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6"/>
          <p:cNvSpPr txBox="1">
            <a:spLocks noGrp="1"/>
          </p:cNvSpPr>
          <p:nvPr>
            <p:ph type="subTitle" idx="1"/>
          </p:nvPr>
        </p:nvSpPr>
        <p:spPr>
          <a:xfrm>
            <a:off x="561700" y="630151"/>
            <a:ext cx="8011800" cy="39744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US" sz="1800">
                <a:latin typeface="Vidaloka"/>
                <a:ea typeface="Vidaloka"/>
                <a:cs typeface="Vidaloka"/>
                <a:sym typeface="Vidaloka"/>
              </a:rPr>
              <a:t> </a:t>
            </a:r>
            <a:endParaRPr sz="1800">
              <a:latin typeface="Vidaloka"/>
              <a:ea typeface="Vidaloka"/>
              <a:cs typeface="Vidaloka"/>
              <a:sym typeface="Vidaloka"/>
            </a:endParaRPr>
          </a:p>
        </p:txBody>
      </p:sp>
      <p:pic>
        <p:nvPicPr>
          <p:cNvPr id="295" name="Google Shape;295;p46"/>
          <p:cNvPicPr preferRelativeResize="0"/>
          <p:nvPr/>
        </p:nvPicPr>
        <p:blipFill>
          <a:blip r:embed="rId3">
            <a:alphaModFix/>
          </a:blip>
          <a:stretch>
            <a:fillRect/>
          </a:stretch>
        </p:blipFill>
        <p:spPr>
          <a:xfrm>
            <a:off x="2566850" y="630150"/>
            <a:ext cx="4010300" cy="3707275"/>
          </a:xfrm>
          <a:prstGeom prst="rect">
            <a:avLst/>
          </a:prstGeom>
          <a:noFill/>
          <a:ln>
            <a:noFill/>
          </a:ln>
        </p:spPr>
      </p:pic>
      <p:sp>
        <p:nvSpPr>
          <p:cNvPr id="296" name="Google Shape;296;p46"/>
          <p:cNvSpPr txBox="1"/>
          <p:nvPr/>
        </p:nvSpPr>
        <p:spPr>
          <a:xfrm>
            <a:off x="3519000" y="4379850"/>
            <a:ext cx="21060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2"/>
                </a:solidFill>
                <a:latin typeface="Vidaloka"/>
                <a:ea typeface="Vidaloka"/>
                <a:cs typeface="Vidaloka"/>
                <a:sym typeface="Vidaloka"/>
              </a:rPr>
              <a:t>Figure 9 :Import Libraries</a:t>
            </a:r>
            <a:endParaRPr sz="1200">
              <a:solidFill>
                <a:schemeClr val="dk2"/>
              </a:solidFill>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 calcmode="lin" valueType="num">
                                      <p:cBhvr additive="base">
                                        <p:cTn id="7" dur="1000"/>
                                        <p:tgtEl>
                                          <p:spTgt spid="29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7"/>
          <p:cNvSpPr txBox="1">
            <a:spLocks noGrp="1"/>
          </p:cNvSpPr>
          <p:nvPr>
            <p:ph type="subTitle" idx="1"/>
          </p:nvPr>
        </p:nvSpPr>
        <p:spPr>
          <a:xfrm>
            <a:off x="219740" y="1729563"/>
            <a:ext cx="8569841" cy="15310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None/>
            </a:pPr>
            <a:r>
              <a:rPr lang="en-US" sz="8000" b="1" dirty="0">
                <a:latin typeface="Vidaloka"/>
                <a:ea typeface="Vidaloka"/>
                <a:cs typeface="Vidaloka"/>
                <a:sym typeface="Vidaloka"/>
              </a:rPr>
              <a:t>Conclusion</a:t>
            </a:r>
            <a:endParaRPr sz="8000" b="1" dirty="0">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1"/>
                                        </p:tgtEl>
                                        <p:attrNameLst>
                                          <p:attrName>style.visibility</p:attrName>
                                        </p:attrNameLst>
                                      </p:cBhvr>
                                      <p:to>
                                        <p:strVal val="visible"/>
                                      </p:to>
                                    </p:set>
                                    <p:anim calcmode="lin" valueType="num">
                                      <p:cBhvr additive="base">
                                        <p:cTn id="7" dur="1000"/>
                                        <p:tgtEl>
                                          <p:spTgt spid="3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a:spLocks noGrp="1"/>
          </p:cNvSpPr>
          <p:nvPr>
            <p:ph type="subTitle" idx="1"/>
          </p:nvPr>
        </p:nvSpPr>
        <p:spPr>
          <a:xfrm>
            <a:off x="566100" y="1648199"/>
            <a:ext cx="8011800" cy="2186609"/>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Ultimately, the system represents a pivotal advance in safety measures across industries and residential areas.</a:t>
            </a:r>
            <a:endParaRPr sz="1800" dirty="0"/>
          </a:p>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The system provides effective and reliable gas leak detection by monitoring the concentration of gases in the pipes .</a:t>
            </a:r>
          </a:p>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Based on the data collected for the gas leakage sensors in the models and conclude Whether there is a leak or not accurately, Which contributing to safety and security for people.</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000"/>
                                        <p:tgtEl>
                                          <p:spTgt spid="30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9"/>
          <p:cNvSpPr txBox="1">
            <a:spLocks noGrp="1"/>
          </p:cNvSpPr>
          <p:nvPr>
            <p:ph type="subTitle" idx="1"/>
          </p:nvPr>
        </p:nvSpPr>
        <p:spPr>
          <a:xfrm>
            <a:off x="540600" y="1481549"/>
            <a:ext cx="8062800" cy="2466673"/>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Based on the data collected about the camera, it was detected that there were people in the place when the gas leaked.</a:t>
            </a:r>
          </a:p>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The numbers present were identified, which allows measures to be taken at the appropriate time, via the presence of an application that connects of the camera and the sensor.</a:t>
            </a:r>
          </a:p>
          <a:p>
            <a:pPr marL="285750" lvl="0" indent="-285750" algn="just" rtl="0">
              <a:lnSpc>
                <a:spcPct val="100000"/>
              </a:lnSpc>
              <a:spcBef>
                <a:spcPts val="0"/>
              </a:spcBef>
              <a:spcAft>
                <a:spcPts val="0"/>
              </a:spcAft>
              <a:buSzPts val="1800"/>
              <a:buFont typeface="Arial" panose="020B0604020202020204" pitchFamily="34" charset="0"/>
              <a:buChar char="•"/>
            </a:pPr>
            <a:r>
              <a:rPr lang="en-US" sz="1800" dirty="0">
                <a:latin typeface="Vidaloka"/>
                <a:ea typeface="Vidaloka"/>
                <a:cs typeface="Vidaloka"/>
                <a:sym typeface="Vidaloka"/>
              </a:rPr>
              <a:t>And when a gas leak occurs determining number the presence People and send alerting messages to user who downloaded the application to take appropriate measures and precautions.</a:t>
            </a:r>
            <a:endParaRPr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1"/>
                                        </p:tgtEl>
                                        <p:attrNameLst>
                                          <p:attrName>style.visibility</p:attrName>
                                        </p:attrNameLst>
                                      </p:cBhvr>
                                      <p:to>
                                        <p:strVal val="visible"/>
                                      </p:to>
                                    </p:set>
                                    <p:anim calcmode="lin" valueType="num">
                                      <p:cBhvr additive="base">
                                        <p:cTn id="7" dur="1000"/>
                                        <p:tgtEl>
                                          <p:spTgt spid="3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txBox="1">
            <a:spLocks noGrp="1"/>
          </p:cNvSpPr>
          <p:nvPr>
            <p:ph type="subTitle" idx="1"/>
          </p:nvPr>
        </p:nvSpPr>
        <p:spPr>
          <a:xfrm>
            <a:off x="219740" y="1729563"/>
            <a:ext cx="8569841" cy="153108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None/>
            </a:pPr>
            <a:r>
              <a:rPr lang="en-US" sz="8000" b="1">
                <a:latin typeface="Vidaloka"/>
                <a:ea typeface="Vidaloka"/>
                <a:cs typeface="Vidaloka"/>
                <a:sym typeface="Vidaloka"/>
              </a:rPr>
              <a:t>Future Work</a:t>
            </a:r>
            <a:endParaRPr sz="8000" b="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 calcmode="lin" valueType="num">
                                      <p:cBhvr additive="base">
                                        <p:cTn id="7" dur="1000"/>
                                        <p:tgtEl>
                                          <p:spTgt spid="3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1"/>
          <p:cNvSpPr txBox="1"/>
          <p:nvPr/>
        </p:nvSpPr>
        <p:spPr>
          <a:xfrm>
            <a:off x="343200" y="870150"/>
            <a:ext cx="8457600" cy="3403200"/>
          </a:xfrm>
          <a:prstGeom prst="rect">
            <a:avLst/>
          </a:prstGeom>
          <a:noFill/>
          <a:ln>
            <a:noFill/>
          </a:ln>
        </p:spPr>
        <p:txBody>
          <a:bodyPr spcFirstLastPara="1" wrap="square" lIns="91425" tIns="91425" rIns="91425" bIns="91425" anchor="t" anchorCtr="0">
            <a:spAutoFit/>
          </a:bodyPr>
          <a:lstStyle/>
          <a:p>
            <a:pPr marL="0" lvl="0" indent="0" algn="just" rtl="0">
              <a:lnSpc>
                <a:spcPct val="106666"/>
              </a:lnSpc>
              <a:spcBef>
                <a:spcPts val="0"/>
              </a:spcBef>
              <a:spcAft>
                <a:spcPts val="0"/>
              </a:spcAft>
              <a:buNone/>
            </a:pPr>
            <a:r>
              <a:rPr lang="en-US" sz="1800" dirty="0">
                <a:solidFill>
                  <a:schemeClr val="dk1"/>
                </a:solidFill>
                <a:latin typeface="Vidaloka"/>
                <a:ea typeface="Vidaloka"/>
                <a:cs typeface="Vidaloka"/>
                <a:sym typeface="Vidaloka"/>
              </a:rPr>
              <a:t>In the previous section, the implemented features were stated. </a:t>
            </a:r>
            <a:endParaRPr sz="1800" dirty="0">
              <a:solidFill>
                <a:schemeClr val="dk1"/>
              </a:solidFill>
              <a:latin typeface="Vidaloka"/>
              <a:ea typeface="Vidaloka"/>
              <a:cs typeface="Vidaloka"/>
              <a:sym typeface="Vidaloka"/>
            </a:endParaRPr>
          </a:p>
          <a:p>
            <a:pPr marL="0" lvl="0" indent="0" algn="just" rtl="0">
              <a:lnSpc>
                <a:spcPct val="106666"/>
              </a:lnSpc>
              <a:spcBef>
                <a:spcPts val="800"/>
              </a:spcBef>
              <a:spcAft>
                <a:spcPts val="0"/>
              </a:spcAft>
              <a:buNone/>
            </a:pPr>
            <a:r>
              <a:rPr lang="en-US" sz="1800" dirty="0">
                <a:solidFill>
                  <a:schemeClr val="dk1"/>
                </a:solidFill>
                <a:latin typeface="Vidaloka"/>
                <a:ea typeface="Vidaloka"/>
                <a:cs typeface="Vidaloka"/>
                <a:sym typeface="Vidaloka"/>
              </a:rPr>
              <a:t>In this section the new features that could be added to application, will be introduced, plus additional points.</a:t>
            </a:r>
            <a:endParaRPr sz="1800" dirty="0">
              <a:solidFill>
                <a:schemeClr val="dk1"/>
              </a:solidFill>
              <a:latin typeface="Vidaloka"/>
              <a:ea typeface="Vidaloka"/>
              <a:cs typeface="Vidaloka"/>
              <a:sym typeface="Vidaloka"/>
            </a:endParaRPr>
          </a:p>
          <a:p>
            <a:pPr marL="0" lvl="0" indent="0" algn="just" rtl="0">
              <a:lnSpc>
                <a:spcPct val="115000"/>
              </a:lnSpc>
              <a:spcBef>
                <a:spcPts val="800"/>
              </a:spcBef>
              <a:spcAft>
                <a:spcPts val="0"/>
              </a:spcAft>
              <a:buNone/>
            </a:pPr>
            <a:r>
              <a:rPr lang="en-US" sz="1800" dirty="0">
                <a:solidFill>
                  <a:schemeClr val="dk1"/>
                </a:solidFill>
                <a:latin typeface="Vidaloka"/>
                <a:ea typeface="Vidaloka"/>
                <a:cs typeface="Vidaloka"/>
                <a:sym typeface="Vidaloka"/>
              </a:rPr>
              <a:t>The main system for applications is related to future work on gas leakage and prevention.</a:t>
            </a:r>
            <a:endParaRPr sz="1800" dirty="0">
              <a:solidFill>
                <a:schemeClr val="dk1"/>
              </a:solidFill>
              <a:latin typeface="Vidaloka"/>
              <a:ea typeface="Vidaloka"/>
              <a:cs typeface="Vidaloka"/>
              <a:sym typeface="Vidaloka"/>
            </a:endParaRPr>
          </a:p>
          <a:p>
            <a:pPr marL="0" lvl="0" indent="0" algn="just" rtl="0">
              <a:lnSpc>
                <a:spcPct val="115000"/>
              </a:lnSpc>
              <a:spcBef>
                <a:spcPts val="1000"/>
              </a:spcBef>
              <a:spcAft>
                <a:spcPts val="0"/>
              </a:spcAft>
              <a:buNone/>
            </a:pPr>
            <a:r>
              <a:rPr lang="en-US" sz="1800" dirty="0">
                <a:solidFill>
                  <a:schemeClr val="dk1"/>
                </a:solidFill>
                <a:latin typeface="Vidaloka"/>
                <a:ea typeface="Vidaloka"/>
                <a:cs typeface="Vidaloka"/>
                <a:sym typeface="Vidaloka"/>
              </a:rPr>
              <a:t>1.A valve can be developed that automatically closes the sensor when gas leaks to prevent risks. This valve is very important for faster protection</a:t>
            </a:r>
            <a:endParaRPr sz="1800" dirty="0">
              <a:solidFill>
                <a:schemeClr val="dk1"/>
              </a:solidFill>
              <a:latin typeface="Vidaloka"/>
              <a:ea typeface="Vidaloka"/>
              <a:cs typeface="Vidaloka"/>
              <a:sym typeface="Vidaloka"/>
            </a:endParaRPr>
          </a:p>
          <a:p>
            <a:pPr marL="0" lvl="0" indent="0" algn="just" rtl="0">
              <a:lnSpc>
                <a:spcPct val="115000"/>
              </a:lnSpc>
              <a:spcBef>
                <a:spcPts val="1000"/>
              </a:spcBef>
              <a:spcAft>
                <a:spcPts val="1000"/>
              </a:spcAft>
              <a:buNone/>
            </a:pPr>
            <a:r>
              <a:rPr lang="en-US" sz="1800" dirty="0">
                <a:solidFill>
                  <a:schemeClr val="dk1"/>
                </a:solidFill>
                <a:latin typeface="Vidaloka"/>
                <a:ea typeface="Vidaloka"/>
                <a:cs typeface="Vidaloka"/>
                <a:sym typeface="Vidaloka"/>
              </a:rPr>
              <a:t>2. Gas leak detection technology could develop in the future by using a thermal camera to measure the rate of gas leak using images.</a:t>
            </a:r>
            <a:endParaRPr sz="1800" dirty="0">
              <a:solidFill>
                <a:schemeClr val="dk1"/>
              </a:solidFill>
              <a:latin typeface="Vidaloka"/>
              <a:ea typeface="Vidaloka"/>
              <a:cs typeface="Vidaloka"/>
              <a:sym typeface="Vidalok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1055593" y="1556219"/>
            <a:ext cx="6899100" cy="2856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800"/>
              <a:buNone/>
            </a:pPr>
            <a:r>
              <a:rPr lang="en-US"/>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subTitle" idx="1"/>
          </p:nvPr>
        </p:nvSpPr>
        <p:spPr>
          <a:xfrm>
            <a:off x="367950" y="1446550"/>
            <a:ext cx="8408100" cy="1813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sz="2400" dirty="0">
                <a:latin typeface="Vidaloka"/>
                <a:ea typeface="Vidaloka"/>
                <a:cs typeface="Vidaloka"/>
                <a:sym typeface="Vidaloka"/>
              </a:rPr>
              <a:t>present an innovative solution that addresses a paramount concern in the realms of safety and security.</a:t>
            </a:r>
            <a:endParaRPr sz="2400" dirty="0">
              <a:latin typeface="Vidaloka"/>
              <a:ea typeface="Vidaloka"/>
              <a:cs typeface="Vidaloka"/>
              <a:sym typeface="Vidaloka"/>
            </a:endParaRPr>
          </a:p>
          <a:p>
            <a:pPr marL="0" lvl="0" indent="0" algn="ctr" rtl="0">
              <a:lnSpc>
                <a:spcPct val="100000"/>
              </a:lnSpc>
              <a:spcBef>
                <a:spcPts val="1200"/>
              </a:spcBef>
              <a:spcAft>
                <a:spcPts val="1200"/>
              </a:spcAft>
              <a:buSzPts val="1800"/>
              <a:buNone/>
            </a:pPr>
            <a:r>
              <a:rPr lang="en-US" sz="2400" dirty="0">
                <a:latin typeface="Vidaloka"/>
                <a:ea typeface="Vidaloka"/>
                <a:cs typeface="Vidaloka"/>
                <a:sym typeface="Vidaloka"/>
              </a:rPr>
              <a:t> The Gas Leakage Detection System.</a:t>
            </a:r>
            <a:endParaRPr sz="2400" dirty="0">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1000"/>
                                        <p:tgtEl>
                                          <p:spTgt spid="12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subTitle" idx="1"/>
          </p:nvPr>
        </p:nvSpPr>
        <p:spPr>
          <a:xfrm>
            <a:off x="225756" y="1158063"/>
            <a:ext cx="8569841" cy="259579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Font typeface="Arial"/>
              <a:buNone/>
            </a:pPr>
            <a:r>
              <a:rPr lang="en-US" sz="6600" b="1" dirty="0">
                <a:latin typeface="Vidaloka"/>
                <a:ea typeface="Vidaloka"/>
                <a:cs typeface="Vidaloka"/>
                <a:sym typeface="Vidaloka"/>
              </a:rPr>
              <a:t>Why this project is made?</a:t>
            </a:r>
            <a:endParaRPr sz="6600" b="1" dirty="0">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1000"/>
                                        <p:tgtEl>
                                          <p:spTgt spid="1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p:nvPr/>
        </p:nvSpPr>
        <p:spPr>
          <a:xfrm>
            <a:off x="544552" y="1218618"/>
            <a:ext cx="7939200" cy="2555100"/>
          </a:xfrm>
          <a:prstGeom prst="rect">
            <a:avLst/>
          </a:prstGeom>
          <a:noFill/>
          <a:ln>
            <a:noFill/>
          </a:ln>
        </p:spPr>
        <p:txBody>
          <a:bodyPr spcFirstLastPara="1" wrap="square" lIns="91425" tIns="45700" rIns="91425" bIns="45700" anchor="t" anchorCtr="0">
            <a:spAutoFit/>
          </a:bodyPr>
          <a:lstStyle/>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chemeClr val="accent1"/>
                </a:solidFill>
                <a:latin typeface="Vidaloka"/>
                <a:ea typeface="Vidaloka"/>
                <a:cs typeface="Vidaloka"/>
                <a:sym typeface="Vidaloka"/>
              </a:rPr>
              <a:t>Safety Concerns:</a:t>
            </a:r>
            <a:r>
              <a:rPr lang="en-US" sz="2000" b="0" i="0" u="none" strike="noStrike" cap="none">
                <a:solidFill>
                  <a:schemeClr val="accent1"/>
                </a:solidFill>
                <a:latin typeface="Vidaloka"/>
                <a:ea typeface="Vidaloka"/>
                <a:cs typeface="Vidaloka"/>
                <a:sym typeface="Vidaloka"/>
              </a:rPr>
              <a:t> Gas leaks pose severe threats to safety, health, and the environment.</a:t>
            </a:r>
            <a:endParaRPr/>
          </a:p>
          <a:p>
            <a:pPr marL="0" marR="0" lvl="0" indent="0" algn="just" rtl="0">
              <a:lnSpc>
                <a:spcPct val="100000"/>
              </a:lnSpc>
              <a:spcBef>
                <a:spcPts val="0"/>
              </a:spcBef>
              <a:spcAft>
                <a:spcPts val="0"/>
              </a:spcAft>
              <a:buNone/>
            </a:pPr>
            <a:endParaRPr sz="2000" b="0" i="0" u="none" strike="noStrike" cap="none">
              <a:solidFill>
                <a:schemeClr val="accent1"/>
              </a:solidFill>
              <a:latin typeface="Vidaloka"/>
              <a:ea typeface="Vidaloka"/>
              <a:cs typeface="Vidaloka"/>
              <a:sym typeface="Vidaloka"/>
            </a:endParaRPr>
          </a:p>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chemeClr val="accent1"/>
                </a:solidFill>
                <a:latin typeface="Vidaloka"/>
                <a:ea typeface="Vidaloka"/>
                <a:cs typeface="Vidaloka"/>
                <a:sym typeface="Vidaloka"/>
              </a:rPr>
              <a:t>Common Risks:</a:t>
            </a:r>
            <a:r>
              <a:rPr lang="en-US" sz="2000" b="0" i="0" u="none" strike="noStrike" cap="none">
                <a:solidFill>
                  <a:schemeClr val="accent1"/>
                </a:solidFill>
                <a:latin typeface="Vidaloka"/>
                <a:ea typeface="Vidaloka"/>
                <a:cs typeface="Vidaloka"/>
                <a:sym typeface="Vidaloka"/>
              </a:rPr>
              <a:t> From fire hazards to health issues, the consequences can be catastrophic.</a:t>
            </a:r>
            <a:endParaRPr/>
          </a:p>
          <a:p>
            <a:pPr marL="0" marR="0" lvl="0" indent="0" algn="just" rtl="0">
              <a:lnSpc>
                <a:spcPct val="100000"/>
              </a:lnSpc>
              <a:spcBef>
                <a:spcPts val="0"/>
              </a:spcBef>
              <a:spcAft>
                <a:spcPts val="0"/>
              </a:spcAft>
              <a:buNone/>
            </a:pPr>
            <a:endParaRPr sz="2000" b="0" i="0" u="none" strike="noStrike" cap="none">
              <a:solidFill>
                <a:schemeClr val="accent1"/>
              </a:solidFill>
              <a:latin typeface="Vidaloka"/>
              <a:ea typeface="Vidaloka"/>
              <a:cs typeface="Vidaloka"/>
              <a:sym typeface="Vidaloka"/>
            </a:endParaRPr>
          </a:p>
          <a:p>
            <a:pPr marL="0" marR="0" lvl="0" indent="-127000" algn="just" rtl="0">
              <a:lnSpc>
                <a:spcPct val="100000"/>
              </a:lnSpc>
              <a:spcBef>
                <a:spcPts val="0"/>
              </a:spcBef>
              <a:spcAft>
                <a:spcPts val="0"/>
              </a:spcAft>
              <a:buClr>
                <a:srgbClr val="000000"/>
              </a:buClr>
              <a:buSzPts val="2000"/>
              <a:buFont typeface="Arial"/>
              <a:buChar char="•"/>
            </a:pPr>
            <a:r>
              <a:rPr lang="en-US" sz="2000" b="1" i="0" u="none" strike="noStrike" cap="none">
                <a:solidFill>
                  <a:schemeClr val="accent1"/>
                </a:solidFill>
                <a:latin typeface="Vidaloka"/>
                <a:ea typeface="Vidaloka"/>
                <a:cs typeface="Vidaloka"/>
                <a:sym typeface="Vidaloka"/>
              </a:rPr>
              <a:t>Need for Prevention:</a:t>
            </a:r>
            <a:r>
              <a:rPr lang="en-US" sz="2000" b="0" i="0" u="none" strike="noStrike" cap="none">
                <a:solidFill>
                  <a:schemeClr val="accent1"/>
                </a:solidFill>
                <a:latin typeface="Vidaloka"/>
                <a:ea typeface="Vidaloka"/>
                <a:cs typeface="Vidaloka"/>
                <a:sym typeface="Vidaloka"/>
              </a:rPr>
              <a:t> Our motivation is rooted in the imperative to prevent incidents and safeguard lives.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subTitle" idx="1"/>
          </p:nvPr>
        </p:nvSpPr>
        <p:spPr>
          <a:xfrm>
            <a:off x="-630451" y="1806150"/>
            <a:ext cx="10404900" cy="153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000"/>
              </a:spcAft>
              <a:buClr>
                <a:schemeClr val="dk1"/>
              </a:buClr>
              <a:buSzPts val="1100"/>
              <a:buFont typeface="Arial"/>
              <a:buNone/>
            </a:pPr>
            <a:r>
              <a:rPr lang="en-US" sz="8000" b="1">
                <a:latin typeface="Vidaloka"/>
                <a:ea typeface="Vidaloka"/>
                <a:cs typeface="Vidaloka"/>
                <a:sym typeface="Vidaloka"/>
              </a:rPr>
              <a:t>Problem Statement</a:t>
            </a:r>
            <a:endParaRPr sz="8000" b="1">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1000"/>
                                        <p:tgtEl>
                                          <p:spTgt spid="13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subTitle" idx="1"/>
          </p:nvPr>
        </p:nvSpPr>
        <p:spPr>
          <a:xfrm>
            <a:off x="506725" y="1618750"/>
            <a:ext cx="8130600" cy="2171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1200"/>
              </a:spcAft>
              <a:buSzPts val="1800"/>
              <a:buNone/>
            </a:pPr>
            <a:r>
              <a:rPr lang="en-US" sz="1800">
                <a:latin typeface="Vidaloka"/>
                <a:ea typeface="Vidaloka"/>
                <a:cs typeface="Vidaloka"/>
                <a:sym typeface="Vidaloka"/>
              </a:rPr>
              <a:t>The problem at hand lies in developing an advanced gas leak detection and prevention system that can accurately and efficiently detect the presence of gas leaks in various environments and immediately alert individuals or authorities to take appropriate measures to prevent potential risks. Having a system solves the problem With high accuracy and efficiency.</a:t>
            </a:r>
            <a:endParaRPr sz="1800">
              <a:latin typeface="Vidaloka"/>
              <a:ea typeface="Vidaloka"/>
              <a:cs typeface="Vidaloka"/>
              <a:sym typeface="Vidaloka"/>
            </a:endParaRPr>
          </a:p>
        </p:txBody>
      </p:sp>
      <p:sp>
        <p:nvSpPr>
          <p:cNvPr id="144" name="Google Shape;144;p22"/>
          <p:cNvSpPr txBox="1"/>
          <p:nvPr/>
        </p:nvSpPr>
        <p:spPr>
          <a:xfrm>
            <a:off x="506730" y="1170158"/>
            <a:ext cx="34491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Vidaloka"/>
                <a:ea typeface="Vidaloka"/>
                <a:cs typeface="Vidaloka"/>
                <a:sym typeface="Vidaloka"/>
              </a:rPr>
              <a:t>This Problem aims to: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1000"/>
                                        <p:tgtEl>
                                          <p:spTgt spid="1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3"/>
          <p:cNvSpPr txBox="1">
            <a:spLocks noGrp="1"/>
          </p:cNvSpPr>
          <p:nvPr>
            <p:ph type="subTitle" idx="1"/>
          </p:nvPr>
        </p:nvSpPr>
        <p:spPr>
          <a:xfrm>
            <a:off x="350400" y="994750"/>
            <a:ext cx="8443200" cy="34530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US" sz="1800">
                <a:latin typeface="Vidaloka"/>
                <a:ea typeface="Vidaloka"/>
                <a:cs typeface="Vidaloka"/>
                <a:sym typeface="Vidaloka"/>
              </a:rPr>
              <a:t>Dangerous accidents can occur as a result of gas leaks.</a:t>
            </a:r>
            <a:endParaRPr sz="1800"/>
          </a:p>
          <a:p>
            <a:pPr marL="0" lvl="0" indent="0" algn="just" rtl="0">
              <a:lnSpc>
                <a:spcPct val="100000"/>
              </a:lnSpc>
              <a:spcBef>
                <a:spcPts val="1200"/>
              </a:spcBef>
              <a:spcAft>
                <a:spcPts val="0"/>
              </a:spcAft>
              <a:buSzPts val="1800"/>
              <a:buNone/>
            </a:pPr>
            <a:r>
              <a:rPr lang="en-US" sz="1800">
                <a:latin typeface="Vidaloka"/>
                <a:ea typeface="Vidaloka"/>
                <a:cs typeface="Vidaloka"/>
                <a:sym typeface="Vidaloka"/>
              </a:rPr>
              <a:t>Many people suffer from concern about gas leakage in their homes and the harmful effects that this phenomenon can have on their health and safety.</a:t>
            </a:r>
            <a:endParaRPr sz="1800"/>
          </a:p>
          <a:p>
            <a:pPr marL="0" lvl="0" indent="0" algn="just" rtl="0">
              <a:lnSpc>
                <a:spcPct val="100000"/>
              </a:lnSpc>
              <a:spcBef>
                <a:spcPts val="1200"/>
              </a:spcBef>
              <a:spcAft>
                <a:spcPts val="1200"/>
              </a:spcAft>
              <a:buSzPts val="1800"/>
              <a:buNone/>
            </a:pPr>
            <a:r>
              <a:rPr lang="en-US" sz="1800">
                <a:latin typeface="Vidaloka"/>
                <a:ea typeface="Vidaloka"/>
                <a:cs typeface="Vidaloka"/>
                <a:sym typeface="Vidaloka"/>
              </a:rPr>
              <a:t>The need for a system that can monitor and detect the number of people present in a place quickly and effectively is becoming increasingly important, to improve the level of safety and security in residential and commercial buildings. And to make people aware of the importance of gas leaks to avoid accidents and potential risks that may occur. This, with a camera and application, solves the problem with high precision and efficiency.</a:t>
            </a:r>
            <a:endParaRPr sz="1800">
              <a:latin typeface="Vidaloka"/>
              <a:ea typeface="Vidaloka"/>
              <a:cs typeface="Vidaloka"/>
              <a:sym typeface="Vidalok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000"/>
                                        <p:tgtEl>
                                          <p:spTgt spid="1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2173</Words>
  <Application>Microsoft Office PowerPoint</Application>
  <PresentationFormat>On-screen Show (16:9)</PresentationFormat>
  <Paragraphs>245</Paragraphs>
  <Slides>38</Slides>
  <Notes>38</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Noto Sans Symbols</vt:lpstr>
      <vt:lpstr>Crimson Text</vt:lpstr>
      <vt:lpstr>Vidaloka</vt:lpstr>
      <vt:lpstr>Montserrat</vt:lpstr>
      <vt:lpstr>Arial</vt:lpstr>
      <vt:lpstr>Verdana</vt:lpstr>
      <vt:lpstr>Times New Roman</vt:lpstr>
      <vt:lpstr>Russo One</vt:lpstr>
      <vt:lpstr>Gill Sans</vt:lpstr>
      <vt:lpstr>Minimalist Business Slides XL by Slidesgo</vt:lpstr>
      <vt:lpstr>GAS LEAKAGE DETECTION</vt:lpstr>
      <vt:lpstr>Agenda</vt:lpstr>
      <vt:lpstr>Project Idea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4-A Gas Leakage Detection Device Based on the Technology of TinyML, Vasileios Tsoukas , (22 March 2023) the system use TinyML technology to build fully independent and safe devices that can gather, analyze, and produce data, without transferring it to distant organizations. The model used is the EI model  the model have been used is detect two types (smoke, ammonia) The mobile application is to monitor gas leak detection devices, notify users of potential threats. Limitations:- The model was not trained enough to determine the type of leak.      </vt:lpstr>
      <vt:lpstr> 5-Leak Detection in Natural Gas Pipelines Using Intelligent Model,Oshingbesan Adebayo(April 2019) The project aims to detect small leaks in natural gas pipelines by employing various data-driven intelligent models.   The best models in terms of the most sensitivity in detecting gas leaks are Random forest and decision tree.  These models were identified as the most sensitive, capable of detecting a leak of 0.1% of nominal flow within about 2 hours.  Limitations:- This paper does not contain a mobile application for alerts in case of gas leak.    </vt:lpstr>
      <vt:lpstr>Need to extend : The model was trained well enough to determine the type of gas leak, because it is possible that the leak is not just gas, it may be the smell of perfume or something else. A camera was created that records video clips to determine the presence of people in the place or not and also works to count people using a counter. A mobile application was created to alert the user in the case of a gas leak and to respond quickly.    </vt:lpstr>
      <vt:lpstr>PowerPoint Presentation</vt:lpstr>
      <vt:lpstr>PowerPoint Presentation</vt:lpstr>
      <vt:lpstr>PowerPoint Presentation</vt:lpstr>
      <vt:lpstr>PowerPoint Presentation</vt:lpstr>
      <vt:lpstr>PowerPoint Presentation</vt:lpstr>
      <vt:lpstr>PowerPoint Presentation</vt:lpstr>
      <vt:lpstr>when gas leak occurs the sensor will send notifications to the user via the application to notify him That helps to find a solution for the problem and take quick action before facing any danger, such as closing the valve, opening the windows, or evacuating the place if necessary. The application is easy to use, just making an account then the user could receive notifications and view the camera that located where the sensor is.</vt:lpstr>
      <vt:lpstr>Home Screen             Just click “Let’s Go” to start.</vt:lpstr>
      <vt:lpstr>Default screen             the first page appears to user when login.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GAS LEAKAGE DETECTION</dc:title>
  <dc:creator>Sandooor</dc:creator>
  <cp:lastModifiedBy>sandra sedky ragheb</cp:lastModifiedBy>
  <cp:revision>2</cp:revision>
  <dcterms:modified xsi:type="dcterms:W3CDTF">2024-06-22T17:20:59Z</dcterms:modified>
</cp:coreProperties>
</file>